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71F0"/>
    <a:srgbClr val="B9E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55"/>
    <p:restoredTop sz="95046"/>
  </p:normalViewPr>
  <p:slideViewPr>
    <p:cSldViewPr snapToGrid="0" snapToObjects="1">
      <p:cViewPr varScale="1">
        <p:scale>
          <a:sx n="77" d="100"/>
          <a:sy n="77" d="100"/>
        </p:scale>
        <p:origin x="216"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CEBB6-6513-5342-8FFF-2E087DB16361}" type="datetimeFigureOut">
              <a:rPr lang="en-US" smtClean="0"/>
              <a:t>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3B64D-085E-414B-817A-29D8D5819053}" type="slidenum">
              <a:rPr lang="en-US" smtClean="0"/>
              <a:t>‹#›</a:t>
            </a:fld>
            <a:endParaRPr lang="en-US"/>
          </a:p>
        </p:txBody>
      </p:sp>
    </p:spTree>
    <p:extLst>
      <p:ext uri="{BB962C8B-B14F-4D97-AF65-F5344CB8AC3E}">
        <p14:creationId xmlns:p14="http://schemas.microsoft.com/office/powerpoint/2010/main" val="43527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0</a:t>
            </a:fld>
            <a:endParaRPr lang="en-US"/>
          </a:p>
        </p:txBody>
      </p:sp>
    </p:spTree>
    <p:extLst>
      <p:ext uri="{BB962C8B-B14F-4D97-AF65-F5344CB8AC3E}">
        <p14:creationId xmlns:p14="http://schemas.microsoft.com/office/powerpoint/2010/main" val="173013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Vision</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1</a:t>
            </a:fld>
            <a:endParaRPr lang="en-US"/>
          </a:p>
        </p:txBody>
      </p:sp>
    </p:spTree>
    <p:extLst>
      <p:ext uri="{BB962C8B-B14F-4D97-AF65-F5344CB8AC3E}">
        <p14:creationId xmlns:p14="http://schemas.microsoft.com/office/powerpoint/2010/main" val="151629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a:t>
            </a:r>
            <a:r>
              <a:rPr lang="en-US" baseline="0" dirty="0" smtClean="0"/>
              <a:t> transform? Permanent Workflow Automation, Controlled Automation for Top down smart contracts</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3</a:t>
            </a:fld>
            <a:endParaRPr lang="en-US"/>
          </a:p>
        </p:txBody>
      </p:sp>
    </p:spTree>
    <p:extLst>
      <p:ext uri="{BB962C8B-B14F-4D97-AF65-F5344CB8AC3E}">
        <p14:creationId xmlns:p14="http://schemas.microsoft.com/office/powerpoint/2010/main" val="137799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Bots, Managers, Analytics</a:t>
            </a:r>
          </a:p>
          <a:p>
            <a:r>
              <a:rPr lang="en-US" dirty="0" smtClean="0"/>
              <a:t>45 Day Contract Package</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4</a:t>
            </a:fld>
            <a:endParaRPr lang="en-US"/>
          </a:p>
        </p:txBody>
      </p:sp>
    </p:spTree>
    <p:extLst>
      <p:ext uri="{BB962C8B-B14F-4D97-AF65-F5344CB8AC3E}">
        <p14:creationId xmlns:p14="http://schemas.microsoft.com/office/powerpoint/2010/main" val="16299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 day sprint</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5</a:t>
            </a:fld>
            <a:endParaRPr lang="en-US"/>
          </a:p>
        </p:txBody>
      </p:sp>
    </p:spTree>
    <p:extLst>
      <p:ext uri="{BB962C8B-B14F-4D97-AF65-F5344CB8AC3E}">
        <p14:creationId xmlns:p14="http://schemas.microsoft.com/office/powerpoint/2010/main" val="184068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95094" y="802300"/>
            <a:ext cx="7491353"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3195094" y="3531207"/>
            <a:ext cx="7491353" cy="977621"/>
          </a:xfrm>
        </p:spPr>
        <p:txBody>
          <a:bodyPr tIns="91440" bIns="91440">
            <a:normAutofit/>
          </a:bodyPr>
          <a:lstStyle>
            <a:lvl1pPr marL="0" indent="0" algn="l">
              <a:buNone/>
              <a:defRPr sz="1600" b="0" cap="all" baseline="0">
                <a:solidFill>
                  <a:schemeClr val="tx1"/>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555BE3-8453-D445-B5AB-C06A3A489897}" type="datetime1">
              <a:rPr lang="en-IN" smtClean="0"/>
              <a:t>07/11/16</a:t>
            </a:fld>
            <a:endParaRPr lang="en-US"/>
          </a:p>
        </p:txBody>
      </p:sp>
      <p:sp>
        <p:nvSpPr>
          <p:cNvPr id="5" name="Footer Placeholder 4"/>
          <p:cNvSpPr>
            <a:spLocks noGrp="1"/>
          </p:cNvSpPr>
          <p:nvPr>
            <p:ph type="ftr" sz="quarter" idx="11"/>
          </p:nvPr>
        </p:nvSpPr>
        <p:spPr>
          <a:xfrm>
            <a:off x="3195092" y="329311"/>
            <a:ext cx="4115056" cy="309201"/>
          </a:xfrm>
        </p:spPr>
        <p:txBody>
          <a:bodyPr/>
          <a:lstStyle/>
          <a:p>
            <a:r>
              <a:rPr lang="en-US" smtClean="0"/>
              <a:t>Copyright Talking.im 2016</a:t>
            </a:r>
            <a:endParaRPr lang="en-US"/>
          </a:p>
        </p:txBody>
      </p:sp>
      <p:sp>
        <p:nvSpPr>
          <p:cNvPr id="6" name="Slide Number Placeholder 5"/>
          <p:cNvSpPr>
            <a:spLocks noGrp="1"/>
          </p:cNvSpPr>
          <p:nvPr>
            <p:ph type="sldNum" sz="quarter" idx="12"/>
          </p:nvPr>
        </p:nvSpPr>
        <p:spPr>
          <a:xfrm>
            <a:off x="1912939" y="798973"/>
            <a:ext cx="1069340" cy="503578"/>
          </a:xfrm>
        </p:spPr>
        <p:txBody>
          <a:bodyPr/>
          <a:lstStyle/>
          <a:p>
            <a:fld id="{171F6C89-BA15-B844-A547-2408282C0998}" type="slidenum">
              <a:rPr lang="en-US" smtClean="0"/>
              <a:t>‹#›</a:t>
            </a:fld>
            <a:endParaRPr lang="en-US"/>
          </a:p>
        </p:txBody>
      </p:sp>
      <p:cxnSp>
        <p:nvCxnSpPr>
          <p:cNvPr id="15" name="Straight Connector 14"/>
          <p:cNvCxnSpPr/>
          <p:nvPr/>
        </p:nvCxnSpPr>
        <p:spPr>
          <a:xfrm>
            <a:off x="3195094"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8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CBA66A-97CA-E349-ADC2-499C73E3C4AC}"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536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9" y="798977"/>
            <a:ext cx="1470703"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24657" y="798977"/>
            <a:ext cx="7068127"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A8A4D-260D-AB42-A5B0-8EECFAAFE28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9224037" y="798977"/>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2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11917679" cy="1049235"/>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274321" y="1192774"/>
            <a:ext cx="11597639" cy="4872746"/>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340004" y="6492240"/>
            <a:ext cx="3157723" cy="309201"/>
          </a:xfrm>
        </p:spPr>
        <p:txBody>
          <a:bodyPr/>
          <a:lstStyle/>
          <a:p>
            <a:fld id="{22750D2B-38DD-F74B-8B79-A17E23D4E4FC}" type="datetime1">
              <a:rPr lang="en-IN" smtClean="0"/>
              <a:t>07/11/16</a:t>
            </a:fld>
            <a:endParaRPr lang="en-US"/>
          </a:p>
        </p:txBody>
      </p:sp>
      <p:sp>
        <p:nvSpPr>
          <p:cNvPr id="5" name="Footer Placeholder 4"/>
          <p:cNvSpPr>
            <a:spLocks noGrp="1"/>
          </p:cNvSpPr>
          <p:nvPr>
            <p:ph type="ftr" sz="quarter" idx="11"/>
          </p:nvPr>
        </p:nvSpPr>
        <p:spPr>
          <a:xfrm>
            <a:off x="735935" y="6491181"/>
            <a:ext cx="5378672" cy="309201"/>
          </a:xfrm>
        </p:spPr>
        <p:txBody>
          <a:bodyPr/>
          <a:lstStyle/>
          <a:p>
            <a:r>
              <a:rPr lang="en-US" dirty="0" smtClean="0"/>
              <a:t>Copyright Talking.im 2016</a:t>
            </a:r>
            <a:endParaRPr lang="en-US" dirty="0"/>
          </a:p>
        </p:txBody>
      </p:sp>
      <p:sp>
        <p:nvSpPr>
          <p:cNvPr id="6" name="Slide Number Placeholder 5"/>
          <p:cNvSpPr>
            <a:spLocks noGrp="1"/>
          </p:cNvSpPr>
          <p:nvPr>
            <p:ph type="sldNum" sz="quarter" idx="12"/>
          </p:nvPr>
        </p:nvSpPr>
        <p:spPr>
          <a:xfrm>
            <a:off x="1" y="6492240"/>
            <a:ext cx="548640" cy="365760"/>
          </a:xfrm>
        </p:spPr>
        <p:txBody>
          <a:bodyPr/>
          <a:lstStyle>
            <a:lvl1pPr>
              <a:defRPr sz="1600"/>
            </a:lvl1pPr>
          </a:lstStyle>
          <a:p>
            <a:fld id="{171F6C89-BA15-B844-A547-2408282C0998}" type="slidenum">
              <a:rPr lang="en-US" smtClean="0"/>
              <a:pPr/>
              <a:t>‹#›</a:t>
            </a:fld>
            <a:endParaRPr lang="en-US" dirty="0"/>
          </a:p>
        </p:txBody>
      </p:sp>
      <p:cxnSp>
        <p:nvCxnSpPr>
          <p:cNvPr id="33" name="Straight Connector 32"/>
          <p:cNvCxnSpPr/>
          <p:nvPr/>
        </p:nvCxnSpPr>
        <p:spPr>
          <a:xfrm flipV="1">
            <a:off x="320041" y="1049235"/>
            <a:ext cx="11551919" cy="304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0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924656" y="3806199"/>
            <a:ext cx="7489336" cy="1012929"/>
          </a:xfrm>
        </p:spPr>
        <p:txBody>
          <a:bodyPr tIns="91440">
            <a:normAutofit/>
          </a:bodyPr>
          <a:lstStyle>
            <a:lvl1pPr marL="0" indent="0" algn="l">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7B187-8FF2-E848-9634-98B62CFD0B1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6940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4657" y="804893"/>
            <a:ext cx="8761791"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449CA5-B24B-364B-953D-3FB58A3A72BB}"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067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7"/>
            <a:ext cx="8761792"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24655" y="2019553"/>
            <a:ext cx="4167688" cy="801943"/>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24655" y="2824273"/>
            <a:ext cx="4167688"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8909" y="2023007"/>
            <a:ext cx="4167536" cy="802237"/>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518909" y="2821491"/>
            <a:ext cx="4167536"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DBBAE-3768-C747-AAB4-7F6BFA1BA039}" type="datetime1">
              <a:rPr lang="en-IN" smtClean="0"/>
              <a:t>07/11/16</a:t>
            </a:fld>
            <a:endParaRPr lang="en-US"/>
          </a:p>
        </p:txBody>
      </p:sp>
      <p:sp>
        <p:nvSpPr>
          <p:cNvPr id="8" name="Footer Placeholder 7"/>
          <p:cNvSpPr>
            <a:spLocks noGrp="1"/>
          </p:cNvSpPr>
          <p:nvPr>
            <p:ph type="ftr" sz="quarter" idx="11"/>
          </p:nvPr>
        </p:nvSpPr>
        <p:spPr/>
        <p:txBody>
          <a:bodyPr/>
          <a:lstStyle/>
          <a:p>
            <a:r>
              <a:rPr lang="en-US" smtClean="0"/>
              <a:t>Copyright Talking.im 2016</a:t>
            </a:r>
            <a:endParaRPr lang="en-US"/>
          </a:p>
        </p:txBody>
      </p:sp>
      <p:sp>
        <p:nvSpPr>
          <p:cNvPr id="9" name="Slide Number Placeholder 8"/>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0849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89F0DA-DB0A-2F42-ADE4-39572F138C4F}" type="datetime1">
              <a:rPr lang="en-IN" smtClean="0"/>
              <a:t>07/11/16</a:t>
            </a:fld>
            <a:endParaRPr lang="en-US"/>
          </a:p>
        </p:txBody>
      </p:sp>
      <p:sp>
        <p:nvSpPr>
          <p:cNvPr id="4" name="Footer Placeholder 3"/>
          <p:cNvSpPr>
            <a:spLocks noGrp="1"/>
          </p:cNvSpPr>
          <p:nvPr>
            <p:ph type="ftr" sz="quarter" idx="11"/>
          </p:nvPr>
        </p:nvSpPr>
        <p:spPr/>
        <p:txBody>
          <a:bodyPr/>
          <a:lstStyle/>
          <a:p>
            <a:r>
              <a:rPr lang="en-US" smtClean="0"/>
              <a:t>Copyright Talking.im 2016</a:t>
            </a:r>
            <a:endParaRPr lang="en-US"/>
          </a:p>
        </p:txBody>
      </p:sp>
      <p:sp>
        <p:nvSpPr>
          <p:cNvPr id="5" name="Slide Number Placeholder 4"/>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88821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E1420-BF47-AA4E-BF4E-1F3A3483524A}" type="datetime1">
              <a:rPr lang="en-IN" smtClean="0"/>
              <a:t>07/11/16</a:t>
            </a:fld>
            <a:endParaRPr lang="en-US"/>
          </a:p>
        </p:txBody>
      </p:sp>
      <p:sp>
        <p:nvSpPr>
          <p:cNvPr id="3" name="Footer Placeholder 2"/>
          <p:cNvSpPr>
            <a:spLocks noGrp="1"/>
          </p:cNvSpPr>
          <p:nvPr>
            <p:ph type="ftr" sz="quarter" idx="11"/>
          </p:nvPr>
        </p:nvSpPr>
        <p:spPr/>
        <p:txBody>
          <a:bodyPr/>
          <a:lstStyle/>
          <a:p>
            <a:r>
              <a:rPr lang="en-US" smtClean="0"/>
              <a:t>Copyright Talking.im 2016</a:t>
            </a:r>
            <a:endParaRPr lang="en-US"/>
          </a:p>
        </p:txBody>
      </p:sp>
      <p:sp>
        <p:nvSpPr>
          <p:cNvPr id="4" name="Slide Number Placeholder 3"/>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99808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18723" y="3205495"/>
            <a:ext cx="3236492" cy="2248181"/>
          </a:xfrm>
        </p:spPr>
        <p:txBody>
          <a:bodyPr>
            <a:normAutofit/>
          </a:bodyPr>
          <a:lstStyle>
            <a:lvl1pPr marL="0" indent="0" algn="l">
              <a:buNone/>
              <a:defRPr sz="16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D39FFF-A505-E349-B9EE-716A090743E5}"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17" name="Straight Connector 16"/>
          <p:cNvCxnSpPr/>
          <p:nvPr/>
        </p:nvCxnSpPr>
        <p:spPr>
          <a:xfrm>
            <a:off x="1922332"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36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6662004" y="482174"/>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520172" y="1122546"/>
            <a:ext cx="2979997" cy="3866327"/>
          </a:xfr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a:xfrm>
            <a:off x="1915552" y="5469860"/>
            <a:ext cx="4336560" cy="320123"/>
          </a:xfrm>
        </p:spPr>
        <p:txBody>
          <a:bodyPr/>
          <a:lstStyle>
            <a:lvl1pPr algn="l">
              <a:defRPr/>
            </a:lvl1pPr>
          </a:lstStyle>
          <a:p>
            <a:fld id="{7BBF610C-3824-DA41-BBCF-B78A7C9531CF}" type="datetime1">
              <a:rPr lang="en-IN" smtClean="0"/>
              <a:t>07/11/16</a:t>
            </a:fld>
            <a:endParaRPr lang="en-US"/>
          </a:p>
        </p:txBody>
      </p:sp>
      <p:sp>
        <p:nvSpPr>
          <p:cNvPr id="6" name="Footer Placeholder 5"/>
          <p:cNvSpPr>
            <a:spLocks noGrp="1"/>
          </p:cNvSpPr>
          <p:nvPr>
            <p:ph type="ftr" sz="quarter" idx="11"/>
          </p:nvPr>
        </p:nvSpPr>
        <p:spPr>
          <a:xfrm>
            <a:off x="1916707" y="318642"/>
            <a:ext cx="4335404" cy="320931"/>
          </a:xfrm>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5262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Rectangle 9"/>
          <p:cNvSpPr/>
          <p:nvPr/>
        </p:nvSpPr>
        <p:spPr>
          <a:xfrm>
            <a:off x="0" y="2021607"/>
            <a:ext cx="12192000" cy="444801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cxnSp>
        <p:nvCxnSpPr>
          <p:cNvPr id="13" name="Straight Connector 12"/>
          <p:cNvCxnSpPr/>
          <p:nvPr/>
        </p:nvCxnSpPr>
        <p:spPr>
          <a:xfrm>
            <a:off x="0" y="646961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7" y="804523"/>
            <a:ext cx="8761791"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24657" y="2015734"/>
            <a:ext cx="8761791"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28724"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953DD4-5409-8540-9BE2-9FEFAC3E06D2}" type="datetime1">
              <a:rPr lang="en-IN" smtClean="0"/>
              <a:t>07/11/16</a:t>
            </a:fld>
            <a:endParaRPr lang="en-US"/>
          </a:p>
        </p:txBody>
      </p:sp>
      <p:sp>
        <p:nvSpPr>
          <p:cNvPr id="5" name="Footer Placeholder 4"/>
          <p:cNvSpPr>
            <a:spLocks noGrp="1"/>
          </p:cNvSpPr>
          <p:nvPr>
            <p:ph type="ftr" sz="quarter" idx="3"/>
          </p:nvPr>
        </p:nvSpPr>
        <p:spPr>
          <a:xfrm>
            <a:off x="1924655" y="329311"/>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Copyright Talking.im 2016</a:t>
            </a:r>
            <a:endParaRPr lang="en-US"/>
          </a:p>
        </p:txBody>
      </p:sp>
      <p:sp>
        <p:nvSpPr>
          <p:cNvPr id="6" name="Slide Number Placeholder 5"/>
          <p:cNvSpPr>
            <a:spLocks noGrp="1"/>
          </p:cNvSpPr>
          <p:nvPr>
            <p:ph type="sldNum" sz="quarter" idx="4"/>
          </p:nvPr>
        </p:nvSpPr>
        <p:spPr>
          <a:xfrm>
            <a:off x="650301"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171F6C89-BA15-B844-A547-2408282C0998}" type="slidenum">
              <a:rPr lang="en-US" smtClean="0"/>
              <a:t>‹#›</a:t>
            </a:fld>
            <a:endParaRPr lang="en-US"/>
          </a:p>
        </p:txBody>
      </p:sp>
      <p:pic>
        <p:nvPicPr>
          <p:cNvPr id="11" name="Picture 11" descr="\\UBSPROD.MSAD.UBS.NET\UserData\SINGPRAZ\Home\Pictures\lineblu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00802"/>
            <a:ext cx="12192000" cy="619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65280" y="6512798"/>
            <a:ext cx="428638" cy="417140"/>
          </a:xfrm>
          <a:prstGeom prst="rect">
            <a:avLst/>
          </a:prstGeom>
        </p:spPr>
      </p:pic>
    </p:spTree>
    <p:extLst>
      <p:ext uri="{BB962C8B-B14F-4D97-AF65-F5344CB8AC3E}">
        <p14:creationId xmlns:p14="http://schemas.microsoft.com/office/powerpoint/2010/main" val="610699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783"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hyperlink" Target="https://www.facebook.com/TalkingIm/" TargetMode="External"/><Relationship Id="rId6" Type="http://schemas.openxmlformats.org/officeDocument/2006/relationships/hyperlink" Target="https://twitter.com/havetalking" TargetMode="External"/><Relationship Id="rId7" Type="http://schemas.openxmlformats.org/officeDocument/2006/relationships/hyperlink" Target="mailto:Talk@Talking.im" TargetMode="External"/><Relationship Id="rId8" Type="http://schemas.openxmlformats.org/officeDocument/2006/relationships/image" Target="../media/image22.tiff"/><Relationship Id="rId9" Type="http://schemas.openxmlformats.org/officeDocument/2006/relationships/hyperlink" Target="http://blog.talking.im/" TargetMode="External"/><Relationship Id="rId1" Type="http://schemas.openxmlformats.org/officeDocument/2006/relationships/slideLayout" Target="../slideLayouts/slideLayout2.xml"/><Relationship Id="rId2"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Rapid Process </a:t>
            </a:r>
            <a:r>
              <a:rPr lang="en-US" sz="4000" dirty="0" smtClean="0"/>
              <a:t>Automation</a:t>
            </a:r>
            <a:br>
              <a:rPr lang="en-US" sz="4000" dirty="0" smtClean="0"/>
            </a:br>
            <a:r>
              <a:rPr lang="en-US" sz="4000" dirty="0"/>
              <a:t/>
            </a:r>
            <a:br>
              <a:rPr lang="en-US" sz="4000" dirty="0"/>
            </a:br>
            <a:r>
              <a:rPr lang="en-US" sz="2000" dirty="0" smtClean="0"/>
              <a:t> Continuous workflow Automation by Talking</a:t>
            </a:r>
            <a:br>
              <a:rPr lang="en-US" sz="2000" dirty="0" smtClean="0"/>
            </a:br>
            <a:endParaRPr lang="en-US" sz="4000" dirty="0"/>
          </a:p>
        </p:txBody>
      </p:sp>
      <p:sp>
        <p:nvSpPr>
          <p:cNvPr id="3" name="Subtitle 2"/>
          <p:cNvSpPr>
            <a:spLocks noGrp="1"/>
          </p:cNvSpPr>
          <p:nvPr>
            <p:ph type="subTitle" idx="1"/>
          </p:nvPr>
        </p:nvSpPr>
        <p:spPr>
          <a:xfrm>
            <a:off x="3195094" y="3563292"/>
            <a:ext cx="8194801" cy="977621"/>
          </a:xfrm>
        </p:spPr>
        <p:txBody>
          <a:bodyPr>
            <a:normAutofit/>
          </a:bodyPr>
          <a:lstStyle/>
          <a:p>
            <a:r>
              <a:rPr lang="en-US" sz="2400" dirty="0" smtClean="0"/>
              <a:t>By </a:t>
            </a:r>
            <a:r>
              <a:rPr lang="en-US" sz="2400" dirty="0" smtClean="0"/>
              <a:t>Robot-Human Interface Design</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93237"/>
            <a:ext cx="1524000" cy="1524000"/>
          </a:xfrm>
          <a:prstGeom prst="rect">
            <a:avLst/>
          </a:prstGeom>
        </p:spPr>
      </p:pic>
      <p:sp>
        <p:nvSpPr>
          <p:cNvPr id="5" name="Title 1"/>
          <p:cNvSpPr txBox="1">
            <a:spLocks/>
          </p:cNvSpPr>
          <p:nvPr/>
        </p:nvSpPr>
        <p:spPr>
          <a:xfrm>
            <a:off x="1395664" y="5057405"/>
            <a:ext cx="10434918" cy="1049235"/>
          </a:xfrm>
          <a:prstGeom prst="rect">
            <a:avLst/>
          </a:prstGeom>
        </p:spPr>
        <p:txBody>
          <a:bodyPr vert="horz" lIns="91440" tIns="45720" rIns="91440" bIns="0" rtlCol="0" anchor="ctr">
            <a:normAutofit/>
          </a:bodyPr>
          <a:lstStyle>
            <a:lvl1pPr algn="l" defTabSz="685783" rtl="0" eaLnBrk="1" latinLnBrk="0" hangingPunct="1">
              <a:lnSpc>
                <a:spcPct val="90000"/>
              </a:lnSpc>
              <a:spcBef>
                <a:spcPct val="0"/>
              </a:spcBef>
              <a:buNone/>
              <a:defRPr sz="5400" b="0" i="0" kern="1200" cap="all">
                <a:solidFill>
                  <a:schemeClr val="tx1"/>
                </a:solidFill>
                <a:effectLst/>
                <a:latin typeface="+mj-lt"/>
                <a:ea typeface="+mj-ea"/>
                <a:cs typeface="+mj-cs"/>
              </a:defRPr>
            </a:lvl1pPr>
          </a:lstStyle>
          <a:p>
            <a:r>
              <a:rPr lang="en-US" dirty="0" smtClean="0">
                <a:solidFill>
                  <a:srgbClr val="0070C0"/>
                </a:solidFill>
                <a:latin typeface="Bell MT" charset="0"/>
                <a:ea typeface="Bell MT" charset="0"/>
                <a:cs typeface="Bell MT" charset="0"/>
              </a:rPr>
              <a:t>TALKING Workflow Bots</a:t>
            </a:r>
            <a:endParaRPr lang="en-US" dirty="0">
              <a:solidFill>
                <a:srgbClr val="0070C0"/>
              </a:solidFill>
              <a:latin typeface="Bell MT" charset="0"/>
              <a:ea typeface="Bell MT" charset="0"/>
              <a:cs typeface="Bell MT" charset="0"/>
            </a:endParaRPr>
          </a:p>
        </p:txBody>
      </p:sp>
      <p:sp>
        <p:nvSpPr>
          <p:cNvPr id="8" name="Footer Placeholder 7"/>
          <p:cNvSpPr>
            <a:spLocks noGrp="1"/>
          </p:cNvSpPr>
          <p:nvPr>
            <p:ph type="ftr" sz="quarter" idx="11"/>
          </p:nvPr>
        </p:nvSpPr>
        <p:spPr>
          <a:xfrm>
            <a:off x="1548064" y="5943037"/>
            <a:ext cx="4115056" cy="309201"/>
          </a:xfrm>
        </p:spPr>
        <p:txBody>
          <a:bodyPr/>
          <a:lstStyle/>
          <a:p>
            <a:r>
              <a:rPr lang="en-US" b="1" smtClean="0"/>
              <a:t>Copyright Talking.im 2016</a:t>
            </a:r>
            <a:endParaRPr lang="en-US" b="1"/>
          </a:p>
        </p:txBody>
      </p:sp>
    </p:spTree>
    <p:extLst>
      <p:ext uri="{BB962C8B-B14F-4D97-AF65-F5344CB8AC3E}">
        <p14:creationId xmlns:p14="http://schemas.microsoft.com/office/powerpoint/2010/main" val="353411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86615" y="4539420"/>
            <a:ext cx="3466473" cy="1728000"/>
          </a:xfrm>
          <a:prstGeom prst="rect">
            <a:avLst/>
          </a:prstGeom>
        </p:spPr>
      </p:pic>
      <p:pic>
        <p:nvPicPr>
          <p:cNvPr id="9" name="Picture 8"/>
          <p:cNvPicPr>
            <a:picLocks noChangeAspect="1"/>
          </p:cNvPicPr>
          <p:nvPr/>
        </p:nvPicPr>
        <p:blipFill>
          <a:blip r:embed="rId4"/>
          <a:stretch>
            <a:fillRect/>
          </a:stretch>
        </p:blipFill>
        <p:spPr>
          <a:xfrm>
            <a:off x="4572000" y="4562850"/>
            <a:ext cx="3090487" cy="1728000"/>
          </a:xfrm>
          <a:prstGeom prst="rect">
            <a:avLst/>
          </a:prstGeom>
        </p:spPr>
      </p:pic>
      <p:pic>
        <p:nvPicPr>
          <p:cNvPr id="7" name="Picture 6"/>
          <p:cNvPicPr>
            <a:picLocks noChangeAspect="1"/>
          </p:cNvPicPr>
          <p:nvPr/>
        </p:nvPicPr>
        <p:blipFill>
          <a:blip r:embed="rId5"/>
          <a:stretch>
            <a:fillRect/>
          </a:stretch>
        </p:blipFill>
        <p:spPr>
          <a:xfrm>
            <a:off x="1000828" y="4503420"/>
            <a:ext cx="3242622" cy="1820470"/>
          </a:xfrm>
          <a:prstGeom prst="rect">
            <a:avLst/>
          </a:prstGeom>
        </p:spPr>
      </p:pic>
      <p:sp>
        <p:nvSpPr>
          <p:cNvPr id="2" name="Title 1"/>
          <p:cNvSpPr>
            <a:spLocks noGrp="1"/>
          </p:cNvSpPr>
          <p:nvPr>
            <p:ph type="title"/>
          </p:nvPr>
        </p:nvSpPr>
        <p:spPr>
          <a:xfrm>
            <a:off x="274321" y="0"/>
            <a:ext cx="9397679" cy="1049235"/>
          </a:xfrm>
        </p:spPr>
        <p:txBody>
          <a:bodyPr anchor="ctr"/>
          <a:lstStyle/>
          <a:p>
            <a:r>
              <a:rPr lang="en-US" dirty="0" smtClean="0">
                <a:solidFill>
                  <a:srgbClr val="002060"/>
                </a:solidFill>
              </a:rPr>
              <a:t>Experiential Future of Digital Banking</a:t>
            </a:r>
            <a:endParaRPr lang="en-US" dirty="0">
              <a:solidFill>
                <a:srgbClr val="002060"/>
              </a:solidFill>
            </a:endParaRPr>
          </a:p>
        </p:txBody>
      </p:sp>
      <p:sp>
        <p:nvSpPr>
          <p:cNvPr id="3" name="Content Placeholder 2"/>
          <p:cNvSpPr>
            <a:spLocks noGrp="1"/>
          </p:cNvSpPr>
          <p:nvPr>
            <p:ph idx="1"/>
          </p:nvPr>
        </p:nvSpPr>
        <p:spPr>
          <a:xfrm>
            <a:off x="371856" y="2186796"/>
            <a:ext cx="2912601" cy="928452"/>
          </a:xfrm>
        </p:spPr>
        <p:txBody>
          <a:bodyPr/>
          <a:lstStyle/>
          <a:p>
            <a:pPr marL="0" indent="0">
              <a:buNone/>
            </a:pPr>
            <a:r>
              <a:rPr lang="en-US" dirty="0" smtClean="0"/>
              <a:t>Enabling consumer to feel control and dynamics.</a:t>
            </a:r>
            <a:endParaRPr lang="en-US" dirty="0"/>
          </a:p>
        </p:txBody>
      </p:sp>
      <p:sp>
        <p:nvSpPr>
          <p:cNvPr id="4" name="Parallelogram 3"/>
          <p:cNvSpPr/>
          <p:nvPr/>
        </p:nvSpPr>
        <p:spPr>
          <a:xfrm>
            <a:off x="274321" y="4503420"/>
            <a:ext cx="4140000" cy="1800000"/>
          </a:xfrm>
          <a:prstGeom prst="parallelogram">
            <a:avLst/>
          </a:prstGeom>
          <a:gradFill flip="none" rotWithShape="1">
            <a:gsLst>
              <a:gs pos="0">
                <a:srgbClr val="5871F0">
                  <a:tint val="66000"/>
                  <a:satMod val="160000"/>
                  <a:alpha val="0"/>
                </a:srgbClr>
              </a:gs>
              <a:gs pos="50000">
                <a:srgbClr val="5871F0">
                  <a:tint val="44500"/>
                  <a:satMod val="160000"/>
                </a:srgbClr>
              </a:gs>
              <a:gs pos="100000">
                <a:srgbClr val="5871F0">
                  <a:tint val="23500"/>
                  <a:satMod val="160000"/>
                </a:srgbClr>
              </a:gs>
            </a:gsLst>
            <a:lin ang="1620000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Experiential Touch</a:t>
            </a:r>
            <a:endParaRPr lang="en-US" sz="4400" dirty="0">
              <a:solidFill>
                <a:srgbClr val="002060"/>
              </a:solidFill>
            </a:endParaRPr>
          </a:p>
        </p:txBody>
      </p:sp>
      <p:sp>
        <p:nvSpPr>
          <p:cNvPr id="5" name="Trapezoid 4"/>
          <p:cNvSpPr/>
          <p:nvPr/>
        </p:nvSpPr>
        <p:spPr>
          <a:xfrm>
            <a:off x="4053840" y="4503420"/>
            <a:ext cx="4140000" cy="1800000"/>
          </a:xfrm>
          <a:prstGeom prst="trapezoid">
            <a:avLst/>
          </a:prstGeom>
          <a:gradFill flip="none" rotWithShape="1">
            <a:gsLst>
              <a:gs pos="0">
                <a:schemeClr val="bg1">
                  <a:alpha val="72000"/>
                </a:schemeClr>
              </a:gs>
              <a:gs pos="33000">
                <a:schemeClr val="bg2">
                  <a:alpha val="93000"/>
                </a:schemeClr>
              </a:gs>
              <a:gs pos="100000">
                <a:srgbClr val="5871F0">
                  <a:tint val="23500"/>
                  <a:satMod val="160000"/>
                </a:srgbClr>
              </a:gs>
            </a:gsLst>
            <a:path path="circle">
              <a:fillToRect l="50000" t="50000" r="50000" b="50000"/>
            </a:path>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Trust &amp; Consensus</a:t>
            </a:r>
            <a:endParaRPr lang="en-US" sz="4400" dirty="0">
              <a:solidFill>
                <a:srgbClr val="002060"/>
              </a:solidFill>
            </a:endParaRPr>
          </a:p>
        </p:txBody>
      </p:sp>
      <p:sp>
        <p:nvSpPr>
          <p:cNvPr id="6" name="Parallelogram 5"/>
          <p:cNvSpPr/>
          <p:nvPr/>
        </p:nvSpPr>
        <p:spPr>
          <a:xfrm flipH="1">
            <a:off x="7833359" y="4503420"/>
            <a:ext cx="4140000" cy="1800000"/>
          </a:xfrm>
          <a:prstGeom prst="parallelogram">
            <a:avLst/>
          </a:prstGeom>
          <a:gradFill flip="none" rotWithShape="1">
            <a:gsLst>
              <a:gs pos="0">
                <a:srgbClr val="5871F0">
                  <a:tint val="66000"/>
                  <a:satMod val="160000"/>
                  <a:alpha val="36000"/>
                </a:srgbClr>
              </a:gs>
              <a:gs pos="50000">
                <a:srgbClr val="5871F0">
                  <a:tint val="44500"/>
                  <a:satMod val="160000"/>
                  <a:alpha val="72000"/>
                </a:srgbClr>
              </a:gs>
              <a:gs pos="100000">
                <a:srgbClr val="5871F0">
                  <a:tint val="23500"/>
                  <a:satMod val="160000"/>
                </a:srgbClr>
              </a:gs>
            </a:gsLst>
            <a:lin ang="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Automation On-Demand</a:t>
            </a:r>
            <a:endParaRPr lang="en-US" sz="4400" dirty="0">
              <a:solidFill>
                <a:srgbClr val="002060"/>
              </a:solidFill>
            </a:endParaRPr>
          </a:p>
        </p:txBody>
      </p:sp>
      <p:pic>
        <p:nvPicPr>
          <p:cNvPr id="10" name="Picture 9"/>
          <p:cNvPicPr>
            <a:picLocks noChangeAspect="1"/>
          </p:cNvPicPr>
          <p:nvPr/>
        </p:nvPicPr>
        <p:blipFill>
          <a:blip r:embed="rId6"/>
          <a:stretch>
            <a:fillRect/>
          </a:stretch>
        </p:blipFill>
        <p:spPr>
          <a:xfrm>
            <a:off x="4063699" y="2186796"/>
            <a:ext cx="3977409" cy="2130755"/>
          </a:xfrm>
          <a:prstGeom prst="rect">
            <a:avLst/>
          </a:prstGeom>
        </p:spPr>
      </p:pic>
      <p:pic>
        <p:nvPicPr>
          <p:cNvPr id="13" name="Picture 12"/>
          <p:cNvPicPr>
            <a:picLocks noChangeAspect="1"/>
          </p:cNvPicPr>
          <p:nvPr/>
        </p:nvPicPr>
        <p:blipFill>
          <a:blip r:embed="rId7"/>
          <a:stretch>
            <a:fillRect/>
          </a:stretch>
        </p:blipFill>
        <p:spPr>
          <a:xfrm>
            <a:off x="5801933" y="1681064"/>
            <a:ext cx="5290325" cy="2919915"/>
          </a:xfrm>
          <a:prstGeom prst="rect">
            <a:avLst/>
          </a:prstGeom>
        </p:spPr>
      </p:pic>
      <p:pic>
        <p:nvPicPr>
          <p:cNvPr id="15" name="Picture 14"/>
          <p:cNvPicPr>
            <a:picLocks noChangeAspect="1"/>
          </p:cNvPicPr>
          <p:nvPr/>
        </p:nvPicPr>
        <p:blipFill>
          <a:blip r:embed="rId8">
            <a:duotone>
              <a:prstClr val="black"/>
              <a:schemeClr val="accent5">
                <a:tint val="45000"/>
                <a:satMod val="400000"/>
              </a:schemeClr>
            </a:duotone>
          </a:blip>
          <a:stretch>
            <a:fillRect/>
          </a:stretch>
        </p:blipFill>
        <p:spPr>
          <a:xfrm>
            <a:off x="1489502" y="3309465"/>
            <a:ext cx="1705086" cy="1705086"/>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blip>
          <a:stretch>
            <a:fillRect/>
          </a:stretch>
        </p:blipFill>
        <p:spPr>
          <a:xfrm rot="16200000" flipV="1">
            <a:off x="1178696" y="3353076"/>
            <a:ext cx="1034232" cy="1106734"/>
          </a:xfrm>
          <a:prstGeom prst="rect">
            <a:avLst/>
          </a:prstGeom>
        </p:spPr>
      </p:pic>
      <p:sp>
        <p:nvSpPr>
          <p:cNvPr id="18" name="Stored Data 17"/>
          <p:cNvSpPr/>
          <p:nvPr/>
        </p:nvSpPr>
        <p:spPr>
          <a:xfrm>
            <a:off x="9672000" y="341666"/>
            <a:ext cx="2520000" cy="36590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Vision</a:t>
            </a:r>
            <a:endParaRPr lang="en-US" dirty="0"/>
          </a:p>
        </p:txBody>
      </p:sp>
      <p:sp>
        <p:nvSpPr>
          <p:cNvPr id="19" name="Content Placeholder 2"/>
          <p:cNvSpPr txBox="1">
            <a:spLocks/>
          </p:cNvSpPr>
          <p:nvPr/>
        </p:nvSpPr>
        <p:spPr>
          <a:xfrm>
            <a:off x="3664702" y="1461139"/>
            <a:ext cx="3352801" cy="812897"/>
          </a:xfrm>
          <a:prstGeom prst="rect">
            <a:avLst/>
          </a:prstGeom>
        </p:spPr>
        <p:txBody>
          <a:bodyPr vert="horz" lIns="91440" tIns="45720" rIns="91440" bIns="45720" rtlCol="0" anchor="t">
            <a:normAutofit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Manage risk and transparency by trust driven workflows.</a:t>
            </a:r>
            <a:endParaRPr lang="en-US" dirty="0"/>
          </a:p>
        </p:txBody>
      </p:sp>
      <p:sp>
        <p:nvSpPr>
          <p:cNvPr id="20" name="Content Placeholder 2"/>
          <p:cNvSpPr txBox="1">
            <a:spLocks/>
          </p:cNvSpPr>
          <p:nvPr/>
        </p:nvSpPr>
        <p:spPr>
          <a:xfrm>
            <a:off x="7662487" y="1110268"/>
            <a:ext cx="4163036" cy="718955"/>
          </a:xfrm>
          <a:prstGeom prst="rect">
            <a:avLst/>
          </a:prstGeom>
        </p:spPr>
        <p:txBody>
          <a:bodyPr vert="horz"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Build products and services in real-time.</a:t>
            </a:r>
            <a:endParaRPr lang="en-US" dirty="0"/>
          </a:p>
        </p:txBody>
      </p:sp>
      <p:grpSp>
        <p:nvGrpSpPr>
          <p:cNvPr id="39" name="Group 38"/>
          <p:cNvGrpSpPr/>
          <p:nvPr/>
        </p:nvGrpSpPr>
        <p:grpSpPr>
          <a:xfrm>
            <a:off x="274321" y="1620031"/>
            <a:ext cx="11551202" cy="1520990"/>
            <a:chOff x="274321" y="1620031"/>
            <a:chExt cx="11551202" cy="1520990"/>
          </a:xfrm>
        </p:grpSpPr>
        <p:cxnSp>
          <p:nvCxnSpPr>
            <p:cNvPr id="22" name="Elbow Connector 21"/>
            <p:cNvCxnSpPr/>
            <p:nvPr/>
          </p:nvCxnSpPr>
          <p:spPr>
            <a:xfrm flipV="1">
              <a:off x="274321" y="2303771"/>
              <a:ext cx="3789378" cy="837250"/>
            </a:xfrm>
            <a:prstGeom prst="bentConnector3">
              <a:avLst>
                <a:gd name="adj1" fmla="val 81370"/>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3474720" y="1620031"/>
              <a:ext cx="8350803" cy="683740"/>
            </a:xfrm>
            <a:prstGeom prst="bentConnector3">
              <a:avLst>
                <a:gd name="adj1" fmla="val 41788"/>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04801" y="1650511"/>
            <a:ext cx="11551202" cy="1520990"/>
            <a:chOff x="274321" y="1620031"/>
            <a:chExt cx="11551202" cy="1520990"/>
          </a:xfrm>
        </p:grpSpPr>
        <p:cxnSp>
          <p:nvCxnSpPr>
            <p:cNvPr id="42" name="Elbow Connector 41"/>
            <p:cNvCxnSpPr/>
            <p:nvPr/>
          </p:nvCxnSpPr>
          <p:spPr>
            <a:xfrm flipV="1">
              <a:off x="274321" y="2303771"/>
              <a:ext cx="3789378" cy="837250"/>
            </a:xfrm>
            <a:prstGeom prst="bentConnector3">
              <a:avLst>
                <a:gd name="adj1" fmla="val 81370"/>
              </a:avLst>
            </a:prstGeom>
          </p:spPr>
          <p:style>
            <a:lnRef idx="3">
              <a:schemeClr val="accent3"/>
            </a:lnRef>
            <a:fillRef idx="0">
              <a:schemeClr val="accent3"/>
            </a:fillRef>
            <a:effectRef idx="2">
              <a:schemeClr val="accent3"/>
            </a:effectRef>
            <a:fontRef idx="minor">
              <a:schemeClr val="tx1"/>
            </a:fontRef>
          </p:style>
        </p:cxnSp>
        <p:cxnSp>
          <p:nvCxnSpPr>
            <p:cNvPr id="43" name="Elbow Connector 42"/>
            <p:cNvCxnSpPr/>
            <p:nvPr/>
          </p:nvCxnSpPr>
          <p:spPr>
            <a:xfrm flipV="1">
              <a:off x="3474720" y="1620031"/>
              <a:ext cx="8350803" cy="683740"/>
            </a:xfrm>
            <a:prstGeom prst="bentConnector3">
              <a:avLst>
                <a:gd name="adj1" fmla="val 41788"/>
              </a:avLst>
            </a:prstGeom>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335281" y="1680991"/>
            <a:ext cx="11551202" cy="1520990"/>
            <a:chOff x="274321" y="1620031"/>
            <a:chExt cx="11551202" cy="1520990"/>
          </a:xfrm>
        </p:grpSpPr>
        <p:cxnSp>
          <p:nvCxnSpPr>
            <p:cNvPr id="45" name="Elbow Connector 44"/>
            <p:cNvCxnSpPr/>
            <p:nvPr/>
          </p:nvCxnSpPr>
          <p:spPr>
            <a:xfrm flipV="1">
              <a:off x="274321" y="2303771"/>
              <a:ext cx="3789378" cy="837250"/>
            </a:xfrm>
            <a:prstGeom prst="bentConnector3">
              <a:avLst>
                <a:gd name="adj1" fmla="val 81370"/>
              </a:avLst>
            </a:prstGeom>
          </p:spPr>
          <p:style>
            <a:lnRef idx="3">
              <a:schemeClr val="accent6"/>
            </a:lnRef>
            <a:fillRef idx="0">
              <a:schemeClr val="accent6"/>
            </a:fillRef>
            <a:effectRef idx="2">
              <a:schemeClr val="accent6"/>
            </a:effectRef>
            <a:fontRef idx="minor">
              <a:schemeClr val="tx1"/>
            </a:fontRef>
          </p:style>
        </p:cxnSp>
        <p:cxnSp>
          <p:nvCxnSpPr>
            <p:cNvPr id="46" name="Elbow Connector 45"/>
            <p:cNvCxnSpPr/>
            <p:nvPr/>
          </p:nvCxnSpPr>
          <p:spPr>
            <a:xfrm flipV="1">
              <a:off x="3474720" y="1620031"/>
              <a:ext cx="8350803" cy="683740"/>
            </a:xfrm>
            <a:prstGeom prst="bentConnector3">
              <a:avLst>
                <a:gd name="adj1" fmla="val 41788"/>
              </a:avLst>
            </a:prstGeom>
          </p:spPr>
          <p:style>
            <a:lnRef idx="3">
              <a:schemeClr val="accent6"/>
            </a:lnRef>
            <a:fillRef idx="0">
              <a:schemeClr val="accent6"/>
            </a:fillRef>
            <a:effectRef idx="2">
              <a:schemeClr val="accent6"/>
            </a:effectRef>
            <a:fontRef idx="minor">
              <a:schemeClr val="tx1"/>
            </a:fontRef>
          </p:style>
        </p:cxnSp>
      </p:grpSp>
      <p:sp>
        <p:nvSpPr>
          <p:cNvPr id="47" name="Slide Number Placeholder 46"/>
          <p:cNvSpPr>
            <a:spLocks noGrp="1"/>
          </p:cNvSpPr>
          <p:nvPr>
            <p:ph type="sldNum" sz="quarter" idx="12"/>
          </p:nvPr>
        </p:nvSpPr>
        <p:spPr/>
        <p:txBody>
          <a:bodyPr/>
          <a:lstStyle/>
          <a:p>
            <a:fld id="{171F6C89-BA15-B844-A547-2408282C0998}" type="slidenum">
              <a:rPr lang="en-US" smtClean="0"/>
              <a:pPr/>
              <a:t>1</a:t>
            </a:fld>
            <a:endParaRPr lang="en-US" dirty="0"/>
          </a:p>
        </p:txBody>
      </p:sp>
      <p:sp>
        <p:nvSpPr>
          <p:cNvPr id="48" name="Footer Placeholder 47"/>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891870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Accelerating complexities &amp; Forms </a:t>
            </a:r>
            <a:endParaRPr lang="en-US" dirty="0">
              <a:solidFill>
                <a:srgbClr val="002060"/>
              </a:solidFill>
            </a:endParaRPr>
          </a:p>
        </p:txBody>
      </p:sp>
      <p:pic>
        <p:nvPicPr>
          <p:cNvPr id="4" name="Picture 3"/>
          <p:cNvPicPr>
            <a:picLocks noChangeAspect="1"/>
          </p:cNvPicPr>
          <p:nvPr/>
        </p:nvPicPr>
        <p:blipFill>
          <a:blip r:embed="rId2"/>
          <a:stretch>
            <a:fillRect/>
          </a:stretch>
        </p:blipFill>
        <p:spPr>
          <a:xfrm rot="16200000">
            <a:off x="2686692" y="2308900"/>
            <a:ext cx="5431776" cy="2976613"/>
          </a:xfrm>
          <a:prstGeom prst="rect">
            <a:avLst/>
          </a:prstGeom>
        </p:spPr>
      </p:pic>
      <p:pic>
        <p:nvPicPr>
          <p:cNvPr id="9" name="Picture 8"/>
          <p:cNvPicPr>
            <a:picLocks noChangeAspect="1"/>
          </p:cNvPicPr>
          <p:nvPr/>
        </p:nvPicPr>
        <p:blipFill>
          <a:blip r:embed="rId3">
            <a:lum bright="20000" contrast="-20000"/>
          </a:blip>
          <a:stretch>
            <a:fillRect/>
          </a:stretch>
        </p:blipFill>
        <p:spPr>
          <a:xfrm>
            <a:off x="6890887" y="1081318"/>
            <a:ext cx="1574800" cy="5524500"/>
          </a:xfrm>
          <a:prstGeom prst="rect">
            <a:avLst/>
          </a:prstGeom>
        </p:spPr>
      </p:pic>
      <p:pic>
        <p:nvPicPr>
          <p:cNvPr id="10" name="Picture 9"/>
          <p:cNvPicPr>
            <a:picLocks noChangeAspect="1"/>
          </p:cNvPicPr>
          <p:nvPr/>
        </p:nvPicPr>
        <p:blipFill>
          <a:blip r:embed="rId4"/>
          <a:stretch>
            <a:fillRect/>
          </a:stretch>
        </p:blipFill>
        <p:spPr>
          <a:xfrm>
            <a:off x="7908892" y="1796716"/>
            <a:ext cx="1113589" cy="1113589"/>
          </a:xfrm>
          <a:prstGeom prst="rect">
            <a:avLst/>
          </a:prstGeom>
        </p:spPr>
      </p:pic>
      <p:pic>
        <p:nvPicPr>
          <p:cNvPr id="11" name="Picture 10"/>
          <p:cNvPicPr>
            <a:picLocks noChangeAspect="1"/>
          </p:cNvPicPr>
          <p:nvPr/>
        </p:nvPicPr>
        <p:blipFill>
          <a:blip r:embed="rId5"/>
          <a:stretch>
            <a:fillRect/>
          </a:stretch>
        </p:blipFill>
        <p:spPr>
          <a:xfrm>
            <a:off x="7987188" y="4743521"/>
            <a:ext cx="956997" cy="956997"/>
          </a:xfrm>
          <a:prstGeom prst="rect">
            <a:avLst/>
          </a:prstGeom>
        </p:spPr>
      </p:pic>
      <p:pic>
        <p:nvPicPr>
          <p:cNvPr id="12" name="Picture 11"/>
          <p:cNvPicPr>
            <a:picLocks noChangeAspect="1"/>
          </p:cNvPicPr>
          <p:nvPr/>
        </p:nvPicPr>
        <p:blipFill>
          <a:blip r:embed="rId6"/>
          <a:stretch>
            <a:fillRect/>
          </a:stretch>
        </p:blipFill>
        <p:spPr>
          <a:xfrm>
            <a:off x="8407398" y="2976145"/>
            <a:ext cx="751308" cy="751308"/>
          </a:xfrm>
          <a:prstGeom prst="rect">
            <a:avLst/>
          </a:prstGeom>
        </p:spPr>
      </p:pic>
      <p:sp>
        <p:nvSpPr>
          <p:cNvPr id="3" name="Content Placeholder 2"/>
          <p:cNvSpPr>
            <a:spLocks noGrp="1"/>
          </p:cNvSpPr>
          <p:nvPr>
            <p:ph idx="1"/>
          </p:nvPr>
        </p:nvSpPr>
        <p:spPr>
          <a:xfrm>
            <a:off x="193373" y="2966122"/>
            <a:ext cx="3655929" cy="603942"/>
          </a:xfrm>
        </p:spPr>
        <p:txBody>
          <a:bodyPr>
            <a:normAutofit/>
          </a:bodyPr>
          <a:lstStyle/>
          <a:p>
            <a:pPr marL="0" indent="0" algn="r">
              <a:buNone/>
            </a:pPr>
            <a:r>
              <a:rPr lang="en-US" sz="2800" dirty="0" smtClean="0">
                <a:solidFill>
                  <a:srgbClr val="0070C0"/>
                </a:solidFill>
              </a:rPr>
              <a:t>Complexity</a:t>
            </a:r>
            <a:endParaRPr lang="en-US" sz="2800" dirty="0">
              <a:solidFill>
                <a:srgbClr val="0070C0"/>
              </a:solidFill>
            </a:endParaRPr>
          </a:p>
        </p:txBody>
      </p:sp>
      <p:sp>
        <p:nvSpPr>
          <p:cNvPr id="13" name="Content Placeholder 2"/>
          <p:cNvSpPr txBox="1">
            <a:spLocks/>
          </p:cNvSpPr>
          <p:nvPr/>
        </p:nvSpPr>
        <p:spPr>
          <a:xfrm>
            <a:off x="9158707" y="3030523"/>
            <a:ext cx="3072262" cy="60394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70C0"/>
                </a:solidFill>
              </a:rPr>
              <a:t>Everyone is Banking</a:t>
            </a:r>
            <a:endParaRPr lang="en-US" sz="2800" dirty="0">
              <a:solidFill>
                <a:srgbClr val="0070C0"/>
              </a:solidFill>
            </a:endParaRPr>
          </a:p>
        </p:txBody>
      </p:sp>
      <p:sp>
        <p:nvSpPr>
          <p:cNvPr id="15" name="Stored Data 14"/>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smtClean="0">
                <a:solidFill>
                  <a:srgbClr val="0070C0"/>
                </a:solidFill>
              </a:rPr>
              <a:t>Why Change?</a:t>
            </a:r>
            <a:endParaRPr lang="en-US" dirty="0"/>
          </a:p>
        </p:txBody>
      </p:sp>
      <p:sp>
        <p:nvSpPr>
          <p:cNvPr id="16" name="Content Placeholder 2"/>
          <p:cNvSpPr txBox="1">
            <a:spLocks/>
          </p:cNvSpPr>
          <p:nvPr/>
        </p:nvSpPr>
        <p:spPr>
          <a:xfrm>
            <a:off x="323314" y="1081318"/>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Banking Products are becoming ever complex.</a:t>
            </a:r>
            <a:endParaRPr lang="en-US" dirty="0"/>
          </a:p>
        </p:txBody>
      </p:sp>
      <p:sp>
        <p:nvSpPr>
          <p:cNvPr id="17" name="Content Placeholder 2"/>
          <p:cNvSpPr txBox="1">
            <a:spLocks/>
          </p:cNvSpPr>
          <p:nvPr/>
        </p:nvSpPr>
        <p:spPr>
          <a:xfrm>
            <a:off x="323314" y="2090472"/>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Customization is essential to meet consumer demands.</a:t>
            </a:r>
            <a:endParaRPr lang="en-US" dirty="0"/>
          </a:p>
        </p:txBody>
      </p:sp>
      <p:sp>
        <p:nvSpPr>
          <p:cNvPr id="18" name="Content Placeholder 2"/>
          <p:cNvSpPr txBox="1">
            <a:spLocks/>
          </p:cNvSpPr>
          <p:nvPr/>
        </p:nvSpPr>
        <p:spPr>
          <a:xfrm>
            <a:off x="323314" y="3578377"/>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Serving Cost is increasing &amp; efficiency is decreasing. </a:t>
            </a:r>
            <a:endParaRPr lang="en-US" dirty="0"/>
          </a:p>
        </p:txBody>
      </p:sp>
      <p:sp>
        <p:nvSpPr>
          <p:cNvPr id="19" name="Content Placeholder 2"/>
          <p:cNvSpPr txBox="1">
            <a:spLocks/>
          </p:cNvSpPr>
          <p:nvPr/>
        </p:nvSpPr>
        <p:spPr>
          <a:xfrm>
            <a:off x="323314" y="4567979"/>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Risk &amp; regulatory needs are increasing.</a:t>
            </a:r>
            <a:endParaRPr lang="en-US" dirty="0"/>
          </a:p>
        </p:txBody>
      </p:sp>
      <p:sp>
        <p:nvSpPr>
          <p:cNvPr id="20" name="Content Placeholder 2"/>
          <p:cNvSpPr txBox="1">
            <a:spLocks/>
          </p:cNvSpPr>
          <p:nvPr/>
        </p:nvSpPr>
        <p:spPr>
          <a:xfrm>
            <a:off x="9236644" y="4784206"/>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err="1" smtClean="0"/>
              <a:t>Blockchain</a:t>
            </a:r>
            <a:r>
              <a:rPr lang="en-US" dirty="0" smtClean="0"/>
              <a:t> based smart contract is parallel banking.</a:t>
            </a:r>
            <a:endParaRPr lang="en-US" dirty="0"/>
          </a:p>
        </p:txBody>
      </p:sp>
      <p:sp>
        <p:nvSpPr>
          <p:cNvPr id="21" name="Content Placeholder 2"/>
          <p:cNvSpPr txBox="1">
            <a:spLocks/>
          </p:cNvSpPr>
          <p:nvPr/>
        </p:nvSpPr>
        <p:spPr>
          <a:xfrm>
            <a:off x="9197676" y="1161491"/>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Utilities are banking. E.g. Uber, Airbnb, other wallets</a:t>
            </a:r>
            <a:endParaRPr lang="en-US" dirty="0"/>
          </a:p>
        </p:txBody>
      </p:sp>
      <p:sp>
        <p:nvSpPr>
          <p:cNvPr id="22" name="Content Placeholder 2"/>
          <p:cNvSpPr txBox="1">
            <a:spLocks/>
          </p:cNvSpPr>
          <p:nvPr/>
        </p:nvSpPr>
        <p:spPr>
          <a:xfrm>
            <a:off x="9197676" y="1965885"/>
            <a:ext cx="2994324" cy="928452"/>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New sink based credit and financing are enabling peer 2 peer &amp; community banking. </a:t>
            </a:r>
            <a:endParaRPr lang="en-US" dirty="0"/>
          </a:p>
        </p:txBody>
      </p:sp>
      <p:sp>
        <p:nvSpPr>
          <p:cNvPr id="23" name="Content Placeholder 2"/>
          <p:cNvSpPr txBox="1">
            <a:spLocks/>
          </p:cNvSpPr>
          <p:nvPr/>
        </p:nvSpPr>
        <p:spPr>
          <a:xfrm>
            <a:off x="9236644" y="3794738"/>
            <a:ext cx="2994324" cy="940185"/>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Data and its derivatives are creating new economies away from banks.</a:t>
            </a:r>
            <a:endParaRPr lang="en-US" dirty="0"/>
          </a:p>
        </p:txBody>
      </p:sp>
      <p:sp>
        <p:nvSpPr>
          <p:cNvPr id="24" name="Slide Number Placeholder 23"/>
          <p:cNvSpPr>
            <a:spLocks noGrp="1"/>
          </p:cNvSpPr>
          <p:nvPr>
            <p:ph type="sldNum" sz="quarter" idx="12"/>
          </p:nvPr>
        </p:nvSpPr>
        <p:spPr/>
        <p:txBody>
          <a:bodyPr/>
          <a:lstStyle/>
          <a:p>
            <a:fld id="{171F6C89-BA15-B844-A547-2408282C0998}" type="slidenum">
              <a:rPr lang="en-US" smtClean="0"/>
              <a:pPr/>
              <a:t>2</a:t>
            </a:fld>
            <a:endParaRPr lang="en-US" dirty="0"/>
          </a:p>
        </p:txBody>
      </p:sp>
      <p:sp>
        <p:nvSpPr>
          <p:cNvPr id="25" name="Footer Placeholder 24"/>
          <p:cNvSpPr>
            <a:spLocks noGrp="1"/>
          </p:cNvSpPr>
          <p:nvPr>
            <p:ph type="ftr" sz="quarter" idx="11"/>
          </p:nvPr>
        </p:nvSpPr>
        <p:spPr/>
        <p:txBody>
          <a:bodyPr/>
          <a:lstStyle/>
          <a:p>
            <a:r>
              <a:rPr lang="en-US" smtClean="0"/>
              <a:t>Copyright Talking.im 2016</a:t>
            </a:r>
            <a:endParaRPr lang="en-US" dirty="0"/>
          </a:p>
        </p:txBody>
      </p:sp>
      <p:sp>
        <p:nvSpPr>
          <p:cNvPr id="26" name="Content Placeholder 2"/>
          <p:cNvSpPr txBox="1">
            <a:spLocks/>
          </p:cNvSpPr>
          <p:nvPr/>
        </p:nvSpPr>
        <p:spPr>
          <a:xfrm>
            <a:off x="131598" y="5465189"/>
            <a:ext cx="3655929" cy="1047906"/>
          </a:xfrm>
          <a:prstGeom prst="rect">
            <a:avLst/>
          </a:prstGeom>
          <a:ln>
            <a:solidFill>
              <a:srgbClr val="00B0F0"/>
            </a:solidFill>
          </a:ln>
        </p:spPr>
        <p:txBody>
          <a:bodyPr vert="horz" wrap="square" lIns="91440" tIns="45720" rIns="91440" bIns="45720" rtlCol="0" anchor="t">
            <a:no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a:solidFill>
                  <a:srgbClr val="002060"/>
                </a:solidFill>
              </a:rPr>
              <a:t>S</a:t>
            </a:r>
            <a:r>
              <a:rPr lang="en-US" sz="2800" dirty="0" smtClean="0">
                <a:solidFill>
                  <a:srgbClr val="002060"/>
                </a:solidFill>
              </a:rPr>
              <a:t>implify the extra human complexity.</a:t>
            </a:r>
            <a:endParaRPr lang="en-US" sz="2800" dirty="0">
              <a:solidFill>
                <a:srgbClr val="002060"/>
              </a:solidFill>
            </a:endParaRPr>
          </a:p>
        </p:txBody>
      </p:sp>
      <p:sp>
        <p:nvSpPr>
          <p:cNvPr id="27" name="Content Placeholder 2"/>
          <p:cNvSpPr txBox="1">
            <a:spLocks/>
          </p:cNvSpPr>
          <p:nvPr/>
        </p:nvSpPr>
        <p:spPr>
          <a:xfrm>
            <a:off x="8483649" y="5674745"/>
            <a:ext cx="3655929" cy="768353"/>
          </a:xfrm>
          <a:prstGeom prst="rect">
            <a:avLst/>
          </a:prstGeom>
          <a:ln>
            <a:solidFill>
              <a:srgbClr val="00B0F0"/>
            </a:solidFill>
          </a:ln>
        </p:spPr>
        <p:txBody>
          <a:bodyPr vert="horz" wrap="square"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2060"/>
                </a:solidFill>
              </a:rPr>
              <a:t>Banks have to transform.</a:t>
            </a:r>
            <a:endParaRPr lang="en-US" sz="2800" dirty="0">
              <a:solidFill>
                <a:srgbClr val="002060"/>
              </a:solidFill>
            </a:endParaRPr>
          </a:p>
        </p:txBody>
      </p:sp>
    </p:spTree>
    <p:extLst>
      <p:ext uri="{BB962C8B-B14F-4D97-AF65-F5344CB8AC3E}">
        <p14:creationId xmlns:p14="http://schemas.microsoft.com/office/powerpoint/2010/main" val="1146317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Continuous Automation </a:t>
            </a:r>
            <a:endParaRPr lang="en-US" dirty="0">
              <a:solidFill>
                <a:srgbClr val="002060"/>
              </a:solidFill>
            </a:endParaRPr>
          </a:p>
        </p:txBody>
      </p:sp>
      <p:sp>
        <p:nvSpPr>
          <p:cNvPr id="3" name="Content Placeholder 2"/>
          <p:cNvSpPr>
            <a:spLocks noGrp="1"/>
          </p:cNvSpPr>
          <p:nvPr>
            <p:ph idx="1"/>
          </p:nvPr>
        </p:nvSpPr>
        <p:spPr>
          <a:xfrm>
            <a:off x="274321" y="1192774"/>
            <a:ext cx="11597639" cy="5223266"/>
          </a:xfrm>
        </p:spPr>
        <p:txBody>
          <a:bodyPr/>
          <a:lstStyle/>
          <a:p>
            <a:pPr marL="457200" indent="-457200">
              <a:buClr>
                <a:srgbClr val="5871F0"/>
              </a:buClr>
              <a:buFont typeface="+mj-lt"/>
              <a:buAutoNum type="arabicPeriod"/>
            </a:pPr>
            <a:r>
              <a:rPr lang="en-US" dirty="0" smtClean="0"/>
              <a:t>Permanently Solving the Workflow Conundrum </a:t>
            </a:r>
          </a:p>
          <a:p>
            <a:pPr marL="457189" lvl="1" indent="0">
              <a:buClr>
                <a:srgbClr val="5871F0"/>
              </a:buClr>
              <a:buNone/>
            </a:pPr>
            <a:r>
              <a:rPr lang="en-US" dirty="0" smtClean="0"/>
              <a:t>Workflows are one of the most existent but elusive 	features of banking. We all know that they exist, but are never sure if we know it in true facts. Level-5 workflows take immense efforts to generate and more so to preserve with ongoing changes.  </a:t>
            </a:r>
          </a:p>
          <a:p>
            <a:pPr marL="457189" lvl="1" indent="0">
              <a:buClr>
                <a:srgbClr val="5871F0"/>
              </a:buClr>
              <a:buNone/>
            </a:pPr>
            <a:r>
              <a:rPr lang="en-US" dirty="0" smtClean="0"/>
              <a:t>Talking bots capture workflows in motion on the fly. This can unlock many potentials. </a:t>
            </a:r>
            <a:r>
              <a:rPr lang="en-US" dirty="0"/>
              <a:t>No human intervention. Even flexible to organization structure change, IT enhancements, attrition, etc.</a:t>
            </a:r>
          </a:p>
          <a:p>
            <a:pPr marL="457200" indent="-457200">
              <a:buClr>
                <a:srgbClr val="5871F0"/>
              </a:buClr>
              <a:buFont typeface="+mj-lt"/>
              <a:buAutoNum type="arabicPeriod"/>
            </a:pPr>
            <a:r>
              <a:rPr lang="en-US" dirty="0" smtClean="0"/>
              <a:t>Monitoring Robot &amp; Human Together</a:t>
            </a:r>
          </a:p>
          <a:p>
            <a:pPr marL="457189" lvl="1" indent="0">
              <a:buClr>
                <a:srgbClr val="5871F0"/>
              </a:buClr>
              <a:buNone/>
            </a:pPr>
            <a:r>
              <a:rPr lang="en-US" dirty="0" smtClean="0"/>
              <a:t>Talking tracks workflows. So either a human or robot is doing any task on Talking bot desktop, the TALKING system tracks the workflow for deviations. This is essential feature of Robot-Human interface design. Robots track robots through human workflows, so that risk management is </a:t>
            </a:r>
            <a:r>
              <a:rPr lang="en-US" dirty="0"/>
              <a:t>intuitive </a:t>
            </a:r>
            <a:r>
              <a:rPr lang="en-US" dirty="0" smtClean="0"/>
              <a:t>.</a:t>
            </a:r>
          </a:p>
          <a:p>
            <a:pPr marL="457200" indent="-457200">
              <a:buClr>
                <a:srgbClr val="5871F0"/>
              </a:buClr>
              <a:buFont typeface="+mj-lt"/>
              <a:buAutoNum type="arabicPeriod"/>
            </a:pPr>
            <a:r>
              <a:rPr lang="en-US" dirty="0" smtClean="0"/>
              <a:t>Continuous Automation</a:t>
            </a:r>
          </a:p>
          <a:p>
            <a:pPr marL="457189" lvl="1" indent="0">
              <a:buClr>
                <a:srgbClr val="5871F0"/>
              </a:buClr>
              <a:buNone/>
            </a:pPr>
            <a:r>
              <a:rPr lang="en-US" dirty="0" smtClean="0"/>
              <a:t>Talking provides complete flexibility of changing the workflows. The monitor provide optimization recommendations for creating improved workflows either by merging, eliminating, reducing, or splitting processes. The data generated by Talking framework provides capability of data-driven improvements in service industry, which is similar to six-sigma capability for manufacturing industry.</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How?</a:t>
            </a:r>
            <a:endParaRPr lang="en-US" dirty="0"/>
          </a:p>
        </p:txBody>
      </p:sp>
      <p:sp>
        <p:nvSpPr>
          <p:cNvPr id="5" name="Striped Right Arrow 4"/>
          <p:cNvSpPr/>
          <p:nvPr/>
        </p:nvSpPr>
        <p:spPr>
          <a:xfrm rot="5400000">
            <a:off x="26742" y="1746982"/>
            <a:ext cx="815199" cy="722881"/>
          </a:xfrm>
          <a:prstGeom prst="stripedRightArrow">
            <a:avLst/>
          </a:prstGeom>
          <a:solidFill>
            <a:srgbClr val="0070C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rot="5400000">
            <a:off x="26742" y="3512637"/>
            <a:ext cx="815199" cy="722881"/>
          </a:xfrm>
          <a:prstGeom prst="stripedRightArrow">
            <a:avLst/>
          </a:pr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lternate Process 7"/>
          <p:cNvSpPr/>
          <p:nvPr/>
        </p:nvSpPr>
        <p:spPr>
          <a:xfrm>
            <a:off x="6233158" y="1187216"/>
            <a:ext cx="2229006"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Simplify</a:t>
            </a:r>
            <a:r>
              <a:rPr lang="en-US" dirty="0" smtClean="0">
                <a:solidFill>
                  <a:srgbClr val="002060"/>
                </a:solidFill>
              </a:rPr>
              <a:t> </a:t>
            </a:r>
            <a:r>
              <a:rPr lang="en-US" dirty="0" smtClean="0"/>
              <a:t>Complexity</a:t>
            </a:r>
            <a:endParaRPr lang="en-US" dirty="0"/>
          </a:p>
        </p:txBody>
      </p:sp>
      <p:sp>
        <p:nvSpPr>
          <p:cNvPr id="9" name="Alternate Process 8"/>
          <p:cNvSpPr/>
          <p:nvPr/>
        </p:nvSpPr>
        <p:spPr>
          <a:xfrm>
            <a:off x="6233158" y="3002886"/>
            <a:ext cx="2186407"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Manage</a:t>
            </a:r>
            <a:r>
              <a:rPr lang="en-US" dirty="0" smtClean="0"/>
              <a:t> Complexity</a:t>
            </a:r>
            <a:endParaRPr lang="en-US" dirty="0"/>
          </a:p>
        </p:txBody>
      </p:sp>
      <p:sp>
        <p:nvSpPr>
          <p:cNvPr id="10" name="Alternate Process 9"/>
          <p:cNvSpPr/>
          <p:nvPr/>
        </p:nvSpPr>
        <p:spPr>
          <a:xfrm>
            <a:off x="6233158" y="4409933"/>
            <a:ext cx="1672899"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Versatile</a:t>
            </a:r>
            <a:r>
              <a:rPr lang="en-US" dirty="0" smtClean="0"/>
              <a:t> Bank</a:t>
            </a:r>
            <a:endParaRPr lang="en-US" dirty="0"/>
          </a:p>
        </p:txBody>
      </p:sp>
      <p:sp>
        <p:nvSpPr>
          <p:cNvPr id="12" name="Slide Number Placeholder 11"/>
          <p:cNvSpPr>
            <a:spLocks noGrp="1"/>
          </p:cNvSpPr>
          <p:nvPr>
            <p:ph type="sldNum" sz="quarter" idx="12"/>
          </p:nvPr>
        </p:nvSpPr>
        <p:spPr/>
        <p:txBody>
          <a:bodyPr/>
          <a:lstStyle/>
          <a:p>
            <a:fld id="{171F6C89-BA15-B844-A547-2408282C0998}" type="slidenum">
              <a:rPr lang="en-US" smtClean="0"/>
              <a:pPr/>
              <a:t>3</a:t>
            </a:fld>
            <a:endParaRPr lang="en-US" dirty="0"/>
          </a:p>
        </p:txBody>
      </p:sp>
      <p:sp>
        <p:nvSpPr>
          <p:cNvPr id="13" name="Footer Placeholder 12"/>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181633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159239" cy="1049235"/>
          </a:xfrm>
        </p:spPr>
        <p:txBody>
          <a:bodyPr/>
          <a:lstStyle/>
          <a:p>
            <a:r>
              <a:rPr lang="en-US" dirty="0" smtClean="0"/>
              <a:t>TALKING in Action – Meet the BO</a:t>
            </a:r>
            <a:r>
              <a:rPr lang="en-US" dirty="0" smtClean="0">
                <a:solidFill>
                  <a:srgbClr val="FFC000"/>
                </a:solidFill>
              </a:rPr>
              <a:t>T</a:t>
            </a:r>
            <a:r>
              <a:rPr lang="en-US" dirty="0" smtClean="0"/>
              <a:t>S</a:t>
            </a:r>
            <a:endParaRPr lang="en-US" dirty="0"/>
          </a:p>
        </p:txBody>
      </p:sp>
      <p:sp>
        <p:nvSpPr>
          <p:cNvPr id="3" name="Content Placeholder 2"/>
          <p:cNvSpPr>
            <a:spLocks noGrp="1"/>
          </p:cNvSpPr>
          <p:nvPr>
            <p:ph idx="1"/>
          </p:nvPr>
        </p:nvSpPr>
        <p:spPr>
          <a:xfrm>
            <a:off x="274321" y="1192774"/>
            <a:ext cx="7970519" cy="5223266"/>
          </a:xfrm>
        </p:spPr>
        <p:txBody>
          <a:bodyPr>
            <a:normAutofit lnSpcReduction="10000"/>
          </a:bodyPr>
          <a:lstStyle/>
          <a:p>
            <a:pPr marL="0" indent="0">
              <a:buNone/>
            </a:pPr>
            <a:r>
              <a:rPr lang="en-US" dirty="0"/>
              <a:t>F</a:t>
            </a:r>
            <a:r>
              <a:rPr lang="en-US" dirty="0" smtClean="0"/>
              <a:t>ramework consists of Bots and Monitors.</a:t>
            </a:r>
          </a:p>
          <a:p>
            <a:pPr marL="457200" indent="-457200">
              <a:buClr>
                <a:srgbClr val="5871F0"/>
              </a:buClr>
              <a:buFont typeface="+mj-lt"/>
              <a:buAutoNum type="arabicPeriod"/>
            </a:pPr>
            <a:r>
              <a:rPr lang="en-US" dirty="0" smtClean="0"/>
              <a:t>Bots track, learn and help your staff. During learning phase, it learns all the tasks </a:t>
            </a:r>
            <a:r>
              <a:rPr lang="en-US" dirty="0"/>
              <a:t>p</a:t>
            </a:r>
            <a:r>
              <a:rPr lang="en-US" dirty="0" smtClean="0"/>
              <a:t>erformed by your staff and also how every task move among peers, to track </a:t>
            </a:r>
            <a:r>
              <a:rPr lang="en-US" sz="2800" dirty="0" smtClean="0">
                <a:solidFill>
                  <a:srgbClr val="002060"/>
                </a:solidFill>
              </a:rPr>
              <a:t>workflows among peers</a:t>
            </a:r>
            <a:r>
              <a:rPr lang="en-US" dirty="0" smtClean="0"/>
              <a:t>, irrespective of systems, applications, mails, or spreadsheet based workflows. After full or partial workflow automation, Bots also </a:t>
            </a:r>
            <a:r>
              <a:rPr lang="en-US" sz="2800" dirty="0" smtClean="0">
                <a:solidFill>
                  <a:srgbClr val="002060"/>
                </a:solidFill>
              </a:rPr>
              <a:t>track</a:t>
            </a:r>
            <a:r>
              <a:rPr lang="en-US" sz="2800" dirty="0" smtClean="0"/>
              <a:t> </a:t>
            </a:r>
            <a:r>
              <a:rPr lang="en-US" dirty="0" smtClean="0"/>
              <a:t>any kind of </a:t>
            </a:r>
            <a:r>
              <a:rPr lang="en-US" sz="2800" dirty="0" smtClean="0">
                <a:solidFill>
                  <a:srgbClr val="002060"/>
                </a:solidFill>
              </a:rPr>
              <a:t>deviation </a:t>
            </a:r>
            <a:r>
              <a:rPr lang="en-US" dirty="0" smtClean="0"/>
              <a:t>of workflow. This is state-of-the-art risk management.</a:t>
            </a:r>
          </a:p>
          <a:p>
            <a:pPr marL="457200" indent="-457200">
              <a:buClr>
                <a:srgbClr val="5871F0"/>
              </a:buClr>
              <a:buFont typeface="+mj-lt"/>
              <a:buAutoNum type="arabicPeriod"/>
            </a:pPr>
            <a:endParaRPr lang="en-US" dirty="0" smtClean="0"/>
          </a:p>
          <a:p>
            <a:pPr marL="457200" indent="-457200">
              <a:buClr>
                <a:srgbClr val="5871F0"/>
              </a:buClr>
              <a:buFont typeface="+mj-lt"/>
              <a:buAutoNum type="arabicPeriod"/>
            </a:pPr>
            <a:r>
              <a:rPr lang="en-US" dirty="0" smtClean="0"/>
              <a:t>Monitor is like manager of all bots, where you can setup staff and peer groups to track workflows. You need not provide any process map. Talking does that for you. You can </a:t>
            </a:r>
            <a:r>
              <a:rPr lang="en-US" sz="2800" dirty="0" smtClean="0">
                <a:solidFill>
                  <a:srgbClr val="002060"/>
                </a:solidFill>
              </a:rPr>
              <a:t>automate workflows</a:t>
            </a:r>
            <a:r>
              <a:rPr lang="en-US" dirty="0" smtClean="0"/>
              <a:t>, fully or partially, upon optimization and based on consistency proven by data. </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It works!</a:t>
            </a:r>
            <a:endParaRPr lang="en-US" dirty="0"/>
          </a:p>
        </p:txBody>
      </p:sp>
      <p:pic>
        <p:nvPicPr>
          <p:cNvPr id="5" name="Picture 4"/>
          <p:cNvPicPr>
            <a:picLocks noChangeAspect="1"/>
          </p:cNvPicPr>
          <p:nvPr/>
        </p:nvPicPr>
        <p:blipFill>
          <a:blip r:embed="rId3"/>
          <a:stretch>
            <a:fillRect/>
          </a:stretch>
        </p:blipFill>
        <p:spPr>
          <a:xfrm>
            <a:off x="8244840" y="4674462"/>
            <a:ext cx="1909316" cy="1213607"/>
          </a:xfrm>
          <a:prstGeom prst="rect">
            <a:avLst/>
          </a:prstGeom>
        </p:spPr>
      </p:pic>
      <p:pic>
        <p:nvPicPr>
          <p:cNvPr id="6" name="Picture 5"/>
          <p:cNvPicPr>
            <a:picLocks noChangeAspect="1"/>
          </p:cNvPicPr>
          <p:nvPr/>
        </p:nvPicPr>
        <p:blipFill>
          <a:blip r:embed="rId4"/>
          <a:stretch>
            <a:fillRect/>
          </a:stretch>
        </p:blipFill>
        <p:spPr>
          <a:xfrm>
            <a:off x="8647886" y="2025535"/>
            <a:ext cx="1852474" cy="1898309"/>
          </a:xfrm>
          <a:prstGeom prst="rect">
            <a:avLst/>
          </a:prstGeom>
        </p:spPr>
      </p:pic>
      <p:pic>
        <p:nvPicPr>
          <p:cNvPr id="7" name="Picture 6"/>
          <p:cNvPicPr>
            <a:picLocks noChangeAspect="1"/>
          </p:cNvPicPr>
          <p:nvPr/>
        </p:nvPicPr>
        <p:blipFill>
          <a:blip r:embed="rId5"/>
          <a:stretch>
            <a:fillRect/>
          </a:stretch>
        </p:blipFill>
        <p:spPr>
          <a:xfrm>
            <a:off x="10619185" y="2352514"/>
            <a:ext cx="1354183" cy="1083346"/>
          </a:xfrm>
          <a:prstGeom prst="rect">
            <a:avLst/>
          </a:prstGeom>
        </p:spPr>
      </p:pic>
      <p:sp>
        <p:nvSpPr>
          <p:cNvPr id="8" name="Alternate Process 7"/>
          <p:cNvSpPr/>
          <p:nvPr/>
        </p:nvSpPr>
        <p:spPr>
          <a:xfrm>
            <a:off x="10500360" y="3304397"/>
            <a:ext cx="1605904"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Desktop App</a:t>
            </a:r>
            <a:endParaRPr lang="en-US" dirty="0"/>
          </a:p>
        </p:txBody>
      </p:sp>
      <p:pic>
        <p:nvPicPr>
          <p:cNvPr id="9" name="Picture 8"/>
          <p:cNvPicPr>
            <a:picLocks noChangeAspect="1"/>
          </p:cNvPicPr>
          <p:nvPr/>
        </p:nvPicPr>
        <p:blipFill>
          <a:blip r:embed="rId6"/>
          <a:stretch>
            <a:fillRect/>
          </a:stretch>
        </p:blipFill>
        <p:spPr>
          <a:xfrm>
            <a:off x="9921240" y="4871055"/>
            <a:ext cx="891761" cy="820420"/>
          </a:xfrm>
          <a:prstGeom prst="rect">
            <a:avLst/>
          </a:prstGeom>
        </p:spPr>
      </p:pic>
      <p:sp>
        <p:nvSpPr>
          <p:cNvPr id="10" name="Alternate Process 9"/>
          <p:cNvSpPr/>
          <p:nvPr/>
        </p:nvSpPr>
        <p:spPr>
          <a:xfrm>
            <a:off x="10704921" y="5076954"/>
            <a:ext cx="1487079"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Server App</a:t>
            </a:r>
            <a:endParaRPr lang="en-US" dirty="0"/>
          </a:p>
        </p:txBody>
      </p:sp>
      <p:sp>
        <p:nvSpPr>
          <p:cNvPr id="11" name="Slide Number Placeholder 10"/>
          <p:cNvSpPr>
            <a:spLocks noGrp="1"/>
          </p:cNvSpPr>
          <p:nvPr>
            <p:ph type="sldNum" sz="quarter" idx="12"/>
          </p:nvPr>
        </p:nvSpPr>
        <p:spPr/>
        <p:txBody>
          <a:bodyPr/>
          <a:lstStyle/>
          <a:p>
            <a:fld id="{171F6C89-BA15-B844-A547-2408282C0998}" type="slidenum">
              <a:rPr lang="en-US" smtClean="0"/>
              <a:pPr/>
              <a:t>4</a:t>
            </a:fld>
            <a:endParaRPr lang="en-US" dirty="0"/>
          </a:p>
        </p:txBody>
      </p:sp>
      <p:sp>
        <p:nvSpPr>
          <p:cNvPr id="12" name="Footer Placeholder 11"/>
          <p:cNvSpPr>
            <a:spLocks noGrp="1"/>
          </p:cNvSpPr>
          <p:nvPr>
            <p:ph type="ftr" sz="quarter" idx="11"/>
          </p:nvPr>
        </p:nvSpPr>
        <p:spPr/>
        <p:txBody>
          <a:bodyPr/>
          <a:lstStyle/>
          <a:p>
            <a:r>
              <a:rPr lang="en-US" smtClean="0"/>
              <a:t>Copyright Talking.im 2016</a:t>
            </a:r>
            <a:endParaRPr lang="en-US" dirty="0"/>
          </a:p>
        </p:txBody>
      </p:sp>
      <p:sp>
        <p:nvSpPr>
          <p:cNvPr id="13" name="Alternate Process 12"/>
          <p:cNvSpPr/>
          <p:nvPr/>
        </p:nvSpPr>
        <p:spPr>
          <a:xfrm>
            <a:off x="4959530" y="1192774"/>
            <a:ext cx="1767867"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Proprietary IP</a:t>
            </a:r>
            <a:endParaRPr lang="en-US" dirty="0">
              <a:solidFill>
                <a:schemeClr val="bg2">
                  <a:lumMod val="50000"/>
                </a:schemeClr>
              </a:solidFill>
            </a:endParaRPr>
          </a:p>
        </p:txBody>
      </p:sp>
      <p:sp>
        <p:nvSpPr>
          <p:cNvPr id="14" name="Alternate Process 13"/>
          <p:cNvSpPr/>
          <p:nvPr/>
        </p:nvSpPr>
        <p:spPr>
          <a:xfrm>
            <a:off x="6880019" y="1203233"/>
            <a:ext cx="1265704"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AI Driven</a:t>
            </a:r>
            <a:endParaRPr lang="en-US" dirty="0">
              <a:solidFill>
                <a:schemeClr val="bg2">
                  <a:lumMod val="50000"/>
                </a:schemeClr>
              </a:solidFill>
            </a:endParaRPr>
          </a:p>
        </p:txBody>
      </p:sp>
      <p:sp>
        <p:nvSpPr>
          <p:cNvPr id="15" name="Alternate Process 14"/>
          <p:cNvSpPr/>
          <p:nvPr/>
        </p:nvSpPr>
        <p:spPr>
          <a:xfrm>
            <a:off x="8370709" y="1192773"/>
            <a:ext cx="1443353"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25x Faster*</a:t>
            </a:r>
            <a:endParaRPr lang="en-US" dirty="0">
              <a:solidFill>
                <a:schemeClr val="bg2">
                  <a:lumMod val="50000"/>
                </a:schemeClr>
              </a:solidFill>
            </a:endParaRPr>
          </a:p>
        </p:txBody>
      </p:sp>
      <p:sp>
        <p:nvSpPr>
          <p:cNvPr id="16" name="Rectangle 15"/>
          <p:cNvSpPr/>
          <p:nvPr/>
        </p:nvSpPr>
        <p:spPr>
          <a:xfrm>
            <a:off x="5780020" y="6454130"/>
            <a:ext cx="4163576" cy="276999"/>
          </a:xfrm>
          <a:prstGeom prst="rect">
            <a:avLst/>
          </a:prstGeom>
        </p:spPr>
        <p:txBody>
          <a:bodyPr wrap="none">
            <a:spAutoFit/>
          </a:bodyPr>
          <a:lstStyle/>
          <a:p>
            <a:r>
              <a:rPr lang="en-US" sz="1200" dirty="0" smtClean="0"/>
              <a:t>* Compared to TAT of </a:t>
            </a:r>
            <a:r>
              <a:rPr lang="en-US" sz="1200" dirty="0" err="1" smtClean="0"/>
              <a:t>AutomationAnywhere</a:t>
            </a:r>
            <a:r>
              <a:rPr lang="en-US" sz="1200" dirty="0" smtClean="0"/>
              <a:t>, </a:t>
            </a:r>
            <a:r>
              <a:rPr lang="en-US" sz="1200" dirty="0" err="1" smtClean="0"/>
              <a:t>UIPath</a:t>
            </a:r>
            <a:r>
              <a:rPr lang="en-US" sz="1200" dirty="0" smtClean="0"/>
              <a:t>, </a:t>
            </a:r>
            <a:r>
              <a:rPr lang="en-US" sz="1200" dirty="0" err="1" smtClean="0"/>
              <a:t>Blueprism</a:t>
            </a:r>
            <a:endParaRPr lang="en-US" sz="1200" dirty="0"/>
          </a:p>
        </p:txBody>
      </p:sp>
      <p:sp>
        <p:nvSpPr>
          <p:cNvPr id="17" name="Alternate Process 16"/>
          <p:cNvSpPr/>
          <p:nvPr/>
        </p:nvSpPr>
        <p:spPr>
          <a:xfrm>
            <a:off x="9921240" y="1192772"/>
            <a:ext cx="2054208"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Enterprise Ready</a:t>
            </a:r>
            <a:endParaRPr lang="en-US" dirty="0">
              <a:solidFill>
                <a:schemeClr val="bg2">
                  <a:lumMod val="50000"/>
                </a:schemeClr>
              </a:solidFill>
            </a:endParaRPr>
          </a:p>
        </p:txBody>
      </p:sp>
    </p:spTree>
    <p:extLst>
      <p:ext uri="{BB962C8B-B14F-4D97-AF65-F5344CB8AC3E}">
        <p14:creationId xmlns:p14="http://schemas.microsoft.com/office/powerpoint/2010/main" val="165125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083039" cy="1049235"/>
          </a:xfrm>
        </p:spPr>
        <p:txBody>
          <a:bodyPr/>
          <a:lstStyle/>
          <a:p>
            <a:r>
              <a:rPr lang="en-US" dirty="0" smtClean="0"/>
              <a:t>Model Implementation Plan</a:t>
            </a:r>
            <a:endParaRPr lang="en-US" dirty="0"/>
          </a:p>
        </p:txBody>
      </p:sp>
      <p:sp>
        <p:nvSpPr>
          <p:cNvPr id="4" name="Rectangle 3"/>
          <p:cNvSpPr/>
          <p:nvPr/>
        </p:nvSpPr>
        <p:spPr>
          <a:xfrm>
            <a:off x="274321" y="2090636"/>
            <a:ext cx="1396754"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rPr>
              <a:t>IT</a:t>
            </a:r>
            <a:endParaRPr lang="en-US" dirty="0">
              <a:solidFill>
                <a:schemeClr val="bg1"/>
              </a:solidFill>
            </a:endParaRPr>
          </a:p>
        </p:txBody>
      </p:sp>
      <p:sp>
        <p:nvSpPr>
          <p:cNvPr id="6" name="Rectangle 5"/>
          <p:cNvSpPr/>
          <p:nvPr/>
        </p:nvSpPr>
        <p:spPr>
          <a:xfrm>
            <a:off x="274321" y="2971993"/>
            <a:ext cx="1098378"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Business</a:t>
            </a:r>
            <a:endParaRPr lang="en-US" dirty="0">
              <a:solidFill>
                <a:schemeClr val="bg1"/>
              </a:solidFill>
            </a:endParaRPr>
          </a:p>
        </p:txBody>
      </p:sp>
      <p:sp>
        <p:nvSpPr>
          <p:cNvPr id="7" name="Rectangle 6"/>
          <p:cNvSpPr/>
          <p:nvPr/>
        </p:nvSpPr>
        <p:spPr>
          <a:xfrm>
            <a:off x="274321" y="4919597"/>
            <a:ext cx="2026517"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Automation </a:t>
            </a:r>
            <a:r>
              <a:rPr lang="en-US" b="1" dirty="0" err="1" smtClean="0">
                <a:solidFill>
                  <a:schemeClr val="bg1"/>
                </a:solidFill>
              </a:rPr>
              <a:t>CoE</a:t>
            </a:r>
            <a:endParaRPr lang="en-US" dirty="0">
              <a:solidFill>
                <a:schemeClr val="bg1"/>
              </a:solidFill>
            </a:endParaRPr>
          </a:p>
        </p:txBody>
      </p:sp>
      <p:sp>
        <p:nvSpPr>
          <p:cNvPr id="10" name="Parallelogram 9"/>
          <p:cNvSpPr/>
          <p:nvPr/>
        </p:nvSpPr>
        <p:spPr>
          <a:xfrm>
            <a:off x="4430680" y="2908686"/>
            <a:ext cx="2556000" cy="379214"/>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lIns="0" rIns="0">
            <a:spAutoFit/>
          </a:bodyPr>
          <a:lstStyle/>
          <a:p>
            <a:r>
              <a:rPr lang="en-US" sz="1400" b="1" dirty="0" smtClean="0">
                <a:solidFill>
                  <a:srgbClr val="002060"/>
                </a:solidFill>
              </a:rPr>
              <a:t>Manage Workflow Tracking</a:t>
            </a:r>
            <a:endParaRPr lang="en-US" sz="1400" dirty="0"/>
          </a:p>
        </p:txBody>
      </p:sp>
      <p:sp>
        <p:nvSpPr>
          <p:cNvPr id="12" name="Stored Data 11"/>
          <p:cNvSpPr/>
          <p:nvPr/>
        </p:nvSpPr>
        <p:spPr>
          <a:xfrm>
            <a:off x="9357360" y="339951"/>
            <a:ext cx="283464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Go Live in 45 days</a:t>
            </a:r>
            <a:endParaRPr lang="en-US" dirty="0"/>
          </a:p>
        </p:txBody>
      </p:sp>
      <p:cxnSp>
        <p:nvCxnSpPr>
          <p:cNvPr id="14" name="Straight Arrow Connector 13"/>
          <p:cNvCxnSpPr/>
          <p:nvPr/>
        </p:nvCxnSpPr>
        <p:spPr>
          <a:xfrm>
            <a:off x="2556193" y="1625129"/>
            <a:ext cx="198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a:off x="10720190" y="1625129"/>
            <a:ext cx="126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a:off x="7007593" y="1625129"/>
            <a:ext cx="1728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p:cNvCxnSpPr/>
          <p:nvPr/>
        </p:nvCxnSpPr>
        <p:spPr>
          <a:xfrm>
            <a:off x="8805742" y="1625129"/>
            <a:ext cx="1764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3285383"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15</a:t>
            </a:r>
            <a:endParaRPr lang="en-US" sz="1400" dirty="0"/>
          </a:p>
        </p:txBody>
      </p:sp>
      <p:sp>
        <p:nvSpPr>
          <p:cNvPr id="19" name="Oval 18"/>
          <p:cNvSpPr/>
          <p:nvPr/>
        </p:nvSpPr>
        <p:spPr>
          <a:xfrm>
            <a:off x="11058249"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5</a:t>
            </a:r>
            <a:endParaRPr lang="en-US" sz="1400" dirty="0"/>
          </a:p>
        </p:txBody>
      </p:sp>
      <p:sp>
        <p:nvSpPr>
          <p:cNvPr id="25" name="Parallelogram 24"/>
          <p:cNvSpPr/>
          <p:nvPr/>
        </p:nvSpPr>
        <p:spPr>
          <a:xfrm>
            <a:off x="4366689" y="3210107"/>
            <a:ext cx="1660654"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Daily Ops Scrum</a:t>
            </a:r>
            <a:endParaRPr lang="en-US" sz="1050" dirty="0"/>
          </a:p>
        </p:txBody>
      </p:sp>
      <p:sp>
        <p:nvSpPr>
          <p:cNvPr id="26" name="Parallelogram 25"/>
          <p:cNvSpPr/>
          <p:nvPr/>
        </p:nvSpPr>
        <p:spPr>
          <a:xfrm>
            <a:off x="5887861" y="3206523"/>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cxnSp>
        <p:nvCxnSpPr>
          <p:cNvPr id="30" name="Straight Connector 29"/>
          <p:cNvCxnSpPr/>
          <p:nvPr/>
        </p:nvCxnSpPr>
        <p:spPr>
          <a:xfrm>
            <a:off x="2536742" y="18938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536742" y="2796678"/>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2536742" y="3638195"/>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2536742" y="46430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37" name="Oval 36"/>
          <p:cNvSpPr/>
          <p:nvPr/>
        </p:nvSpPr>
        <p:spPr>
          <a:xfrm>
            <a:off x="7550502"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5</a:t>
            </a:r>
          </a:p>
        </p:txBody>
      </p:sp>
      <p:sp>
        <p:nvSpPr>
          <p:cNvPr id="38" name="Parallelogram 37"/>
          <p:cNvSpPr/>
          <p:nvPr/>
        </p:nvSpPr>
        <p:spPr>
          <a:xfrm>
            <a:off x="2559177" y="2034771"/>
            <a:ext cx="1980000" cy="343972"/>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Server, Monitors, Bots</a:t>
            </a:r>
            <a:endParaRPr lang="en-US" sz="1200" dirty="0"/>
          </a:p>
        </p:txBody>
      </p:sp>
      <p:sp>
        <p:nvSpPr>
          <p:cNvPr id="22" name="Parallelogram 21"/>
          <p:cNvSpPr/>
          <p:nvPr/>
        </p:nvSpPr>
        <p:spPr>
          <a:xfrm>
            <a:off x="2459252" y="2380666"/>
            <a:ext cx="720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23" name="Parallelogram 22"/>
          <p:cNvSpPr/>
          <p:nvPr/>
        </p:nvSpPr>
        <p:spPr>
          <a:xfrm>
            <a:off x="3088816" y="2388720"/>
            <a:ext cx="648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Test </a:t>
            </a:r>
            <a:endParaRPr lang="en-US" sz="1050" dirty="0"/>
          </a:p>
        </p:txBody>
      </p:sp>
      <p:sp>
        <p:nvSpPr>
          <p:cNvPr id="24" name="Parallelogram 23"/>
          <p:cNvSpPr/>
          <p:nvPr/>
        </p:nvSpPr>
        <p:spPr>
          <a:xfrm>
            <a:off x="3566680" y="2384381"/>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Deploy</a:t>
            </a:r>
            <a:endParaRPr lang="en-US" sz="1050" dirty="0"/>
          </a:p>
        </p:txBody>
      </p:sp>
      <p:cxnSp>
        <p:nvCxnSpPr>
          <p:cNvPr id="39" name="Straight Arrow Connector 38"/>
          <p:cNvCxnSpPr/>
          <p:nvPr/>
        </p:nvCxnSpPr>
        <p:spPr>
          <a:xfrm flipV="1">
            <a:off x="4755528" y="1623887"/>
            <a:ext cx="2196000" cy="2485"/>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0" name="Oval 39"/>
          <p:cNvSpPr/>
          <p:nvPr/>
        </p:nvSpPr>
        <p:spPr>
          <a:xfrm>
            <a:off x="5562211"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42" name="Rectangle 41"/>
          <p:cNvSpPr/>
          <p:nvPr/>
        </p:nvSpPr>
        <p:spPr>
          <a:xfrm>
            <a:off x="274321" y="3976799"/>
            <a:ext cx="627095"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Risk</a:t>
            </a:r>
            <a:endParaRPr lang="en-US" dirty="0">
              <a:solidFill>
                <a:schemeClr val="bg1"/>
              </a:solidFill>
            </a:endParaRPr>
          </a:p>
        </p:txBody>
      </p:sp>
      <p:sp>
        <p:nvSpPr>
          <p:cNvPr id="47" name="Parallelogram 46"/>
          <p:cNvSpPr/>
          <p:nvPr/>
        </p:nvSpPr>
        <p:spPr>
          <a:xfrm>
            <a:off x="6815806" y="3710511"/>
            <a:ext cx="1885795" cy="34665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Workflow Reviews</a:t>
            </a:r>
            <a:endParaRPr lang="en-US" sz="1200" dirty="0"/>
          </a:p>
        </p:txBody>
      </p:sp>
      <p:sp>
        <p:nvSpPr>
          <p:cNvPr id="48" name="Parallelogram 47"/>
          <p:cNvSpPr/>
          <p:nvPr/>
        </p:nvSpPr>
        <p:spPr>
          <a:xfrm>
            <a:off x="6751815" y="401193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49" name="Parallelogram 48"/>
          <p:cNvSpPr/>
          <p:nvPr/>
        </p:nvSpPr>
        <p:spPr>
          <a:xfrm>
            <a:off x="7544570" y="4008348"/>
            <a:ext cx="1080000" cy="327586"/>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Risk Revs.</a:t>
            </a:r>
            <a:endParaRPr lang="en-US" sz="1050" dirty="0"/>
          </a:p>
        </p:txBody>
      </p:sp>
      <p:sp>
        <p:nvSpPr>
          <p:cNvPr id="52" name="Parallelogram 51"/>
          <p:cNvSpPr/>
          <p:nvPr/>
        </p:nvSpPr>
        <p:spPr>
          <a:xfrm>
            <a:off x="8653168" y="4764130"/>
            <a:ext cx="1836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400" b="1" dirty="0" smtClean="0">
                <a:solidFill>
                  <a:srgbClr val="002060"/>
                </a:solidFill>
              </a:rPr>
              <a:t>Automate</a:t>
            </a:r>
            <a:endParaRPr lang="en-US" sz="1400" dirty="0"/>
          </a:p>
        </p:txBody>
      </p:sp>
      <p:sp>
        <p:nvSpPr>
          <p:cNvPr id="53" name="Parallelogram 52"/>
          <p:cNvSpPr/>
          <p:nvPr/>
        </p:nvSpPr>
        <p:spPr>
          <a:xfrm>
            <a:off x="8589178" y="5065551"/>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55" name="Oval 54"/>
          <p:cNvSpPr/>
          <p:nvPr/>
        </p:nvSpPr>
        <p:spPr>
          <a:xfrm>
            <a:off x="9277013"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56" name="Parallelogram 55"/>
          <p:cNvSpPr/>
          <p:nvPr/>
        </p:nvSpPr>
        <p:spPr>
          <a:xfrm>
            <a:off x="9105454" y="5065551"/>
            <a:ext cx="648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Test </a:t>
            </a:r>
            <a:endParaRPr lang="en-US" sz="1050" dirty="0"/>
          </a:p>
        </p:txBody>
      </p:sp>
      <p:sp>
        <p:nvSpPr>
          <p:cNvPr id="57" name="Parallelogram 56"/>
          <p:cNvSpPr/>
          <p:nvPr/>
        </p:nvSpPr>
        <p:spPr>
          <a:xfrm>
            <a:off x="9581463" y="5061367"/>
            <a:ext cx="864000" cy="330041"/>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Deploy</a:t>
            </a:r>
            <a:endParaRPr lang="en-US" sz="1050" dirty="0"/>
          </a:p>
        </p:txBody>
      </p:sp>
      <p:sp>
        <p:nvSpPr>
          <p:cNvPr id="58" name="Rectangle 57"/>
          <p:cNvSpPr/>
          <p:nvPr/>
        </p:nvSpPr>
        <p:spPr>
          <a:xfrm>
            <a:off x="274320" y="5853991"/>
            <a:ext cx="1586781"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Management</a:t>
            </a:r>
            <a:endParaRPr lang="en-US" dirty="0">
              <a:solidFill>
                <a:schemeClr val="bg1"/>
              </a:solidFill>
            </a:endParaRPr>
          </a:p>
        </p:txBody>
      </p:sp>
      <p:cxnSp>
        <p:nvCxnSpPr>
          <p:cNvPr id="59" name="Straight Connector 58"/>
          <p:cNvCxnSpPr/>
          <p:nvPr/>
        </p:nvCxnSpPr>
        <p:spPr>
          <a:xfrm>
            <a:off x="2536742" y="5462496"/>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60" name="Parallelogram 59"/>
          <p:cNvSpPr/>
          <p:nvPr/>
        </p:nvSpPr>
        <p:spPr>
          <a:xfrm>
            <a:off x="10501908" y="5596045"/>
            <a:ext cx="1548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Handover</a:t>
            </a:r>
            <a:endParaRPr lang="en-US" sz="1200" dirty="0"/>
          </a:p>
        </p:txBody>
      </p:sp>
      <p:sp>
        <p:nvSpPr>
          <p:cNvPr id="61" name="Parallelogram 60"/>
          <p:cNvSpPr/>
          <p:nvPr/>
        </p:nvSpPr>
        <p:spPr>
          <a:xfrm>
            <a:off x="1043791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62" name="Parallelogram 61"/>
          <p:cNvSpPr/>
          <p:nvPr/>
        </p:nvSpPr>
        <p:spPr>
          <a:xfrm>
            <a:off x="1110917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sp>
        <p:nvSpPr>
          <p:cNvPr id="64" name="Rectangle 63"/>
          <p:cNvSpPr/>
          <p:nvPr/>
        </p:nvSpPr>
        <p:spPr>
          <a:xfrm>
            <a:off x="3241773" y="1126774"/>
            <a:ext cx="6046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Setup</a:t>
            </a:r>
            <a:endParaRPr lang="en-US" sz="1200" dirty="0"/>
          </a:p>
        </p:txBody>
      </p:sp>
      <p:sp>
        <p:nvSpPr>
          <p:cNvPr id="65" name="Rectangle 64"/>
          <p:cNvSpPr/>
          <p:nvPr/>
        </p:nvSpPr>
        <p:spPr>
          <a:xfrm>
            <a:off x="5541824" y="1126774"/>
            <a:ext cx="58862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Track</a:t>
            </a:r>
            <a:endParaRPr lang="en-US" sz="1200" dirty="0"/>
          </a:p>
        </p:txBody>
      </p:sp>
      <p:sp>
        <p:nvSpPr>
          <p:cNvPr id="66" name="Rectangle 65"/>
          <p:cNvSpPr/>
          <p:nvPr/>
        </p:nvSpPr>
        <p:spPr>
          <a:xfrm>
            <a:off x="7409419" y="1126774"/>
            <a:ext cx="864467"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Optimize</a:t>
            </a:r>
            <a:endParaRPr lang="en-US" sz="1200" dirty="0"/>
          </a:p>
        </p:txBody>
      </p:sp>
      <p:sp>
        <p:nvSpPr>
          <p:cNvPr id="67" name="Rectangle 66"/>
          <p:cNvSpPr/>
          <p:nvPr/>
        </p:nvSpPr>
        <p:spPr>
          <a:xfrm>
            <a:off x="9089544" y="1126774"/>
            <a:ext cx="9252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Automate</a:t>
            </a:r>
            <a:endParaRPr lang="en-US" sz="1200" dirty="0"/>
          </a:p>
        </p:txBody>
      </p:sp>
      <p:sp>
        <p:nvSpPr>
          <p:cNvPr id="68" name="Rectangle 67"/>
          <p:cNvSpPr/>
          <p:nvPr/>
        </p:nvSpPr>
        <p:spPr>
          <a:xfrm>
            <a:off x="10898968" y="1126774"/>
            <a:ext cx="888769" cy="276999"/>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Handover</a:t>
            </a:r>
            <a:endParaRPr lang="en-US" sz="1200" dirty="0"/>
          </a:p>
        </p:txBody>
      </p:sp>
      <p:cxnSp>
        <p:nvCxnSpPr>
          <p:cNvPr id="69" name="Straight Connector 68"/>
          <p:cNvCxnSpPr/>
          <p:nvPr/>
        </p:nvCxnSpPr>
        <p:spPr>
          <a:xfrm flipV="1">
            <a:off x="4524993" y="1623888"/>
            <a:ext cx="0" cy="1224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2" name="Straight Connector 71"/>
          <p:cNvCxnSpPr/>
          <p:nvPr/>
        </p:nvCxnSpPr>
        <p:spPr>
          <a:xfrm flipV="1">
            <a:off x="6924292" y="1601310"/>
            <a:ext cx="0" cy="2160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3" name="Straight Connector 72"/>
          <p:cNvCxnSpPr/>
          <p:nvPr/>
        </p:nvCxnSpPr>
        <p:spPr>
          <a:xfrm flipV="1">
            <a:off x="8711066" y="1623887"/>
            <a:ext cx="0" cy="3140243"/>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6" name="Straight Connector 75"/>
          <p:cNvCxnSpPr/>
          <p:nvPr/>
        </p:nvCxnSpPr>
        <p:spPr>
          <a:xfrm flipV="1">
            <a:off x="10550828" y="1587166"/>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8" name="Straight Connector 77"/>
          <p:cNvCxnSpPr/>
          <p:nvPr/>
        </p:nvCxnSpPr>
        <p:spPr>
          <a:xfrm flipV="1">
            <a:off x="11989587" y="1623887"/>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79" name="Slide Number Placeholder 78"/>
          <p:cNvSpPr>
            <a:spLocks noGrp="1"/>
          </p:cNvSpPr>
          <p:nvPr>
            <p:ph type="sldNum" sz="quarter" idx="12"/>
          </p:nvPr>
        </p:nvSpPr>
        <p:spPr/>
        <p:txBody>
          <a:bodyPr/>
          <a:lstStyle/>
          <a:p>
            <a:fld id="{171F6C89-BA15-B844-A547-2408282C0998}" type="slidenum">
              <a:rPr lang="en-US" smtClean="0"/>
              <a:pPr/>
              <a:t>5</a:t>
            </a:fld>
            <a:endParaRPr lang="en-US" dirty="0"/>
          </a:p>
        </p:txBody>
      </p:sp>
      <p:sp>
        <p:nvSpPr>
          <p:cNvPr id="80" name="Footer Placeholder 79"/>
          <p:cNvSpPr>
            <a:spLocks noGrp="1"/>
          </p:cNvSpPr>
          <p:nvPr>
            <p:ph type="ftr" sz="quarter" idx="11"/>
          </p:nvPr>
        </p:nvSpPr>
        <p:spPr/>
        <p:txBody>
          <a:bodyPr/>
          <a:lstStyle/>
          <a:p>
            <a:r>
              <a:rPr lang="en-US" smtClean="0"/>
              <a:t>Copyright Talking.im 2016</a:t>
            </a:r>
            <a:endParaRPr lang="en-US" dirty="0"/>
          </a:p>
        </p:txBody>
      </p:sp>
      <p:sp>
        <p:nvSpPr>
          <p:cNvPr id="54" name="Parallelogram 53"/>
          <p:cNvSpPr/>
          <p:nvPr/>
        </p:nvSpPr>
        <p:spPr>
          <a:xfrm>
            <a:off x="10665228" y="485325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Training</a:t>
            </a:r>
            <a:endParaRPr lang="en-US" sz="1200" dirty="0"/>
          </a:p>
        </p:txBody>
      </p:sp>
      <p:sp>
        <p:nvSpPr>
          <p:cNvPr id="63" name="Parallelogram 62"/>
          <p:cNvSpPr/>
          <p:nvPr/>
        </p:nvSpPr>
        <p:spPr>
          <a:xfrm>
            <a:off x="10702277" y="394705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Training</a:t>
            </a:r>
            <a:endParaRPr lang="en-US" sz="1200" dirty="0"/>
          </a:p>
        </p:txBody>
      </p:sp>
      <p:sp>
        <p:nvSpPr>
          <p:cNvPr id="70" name="Parallelogram 69"/>
          <p:cNvSpPr/>
          <p:nvPr/>
        </p:nvSpPr>
        <p:spPr>
          <a:xfrm>
            <a:off x="10677202" y="2983381"/>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71" name="Parallelogram 70"/>
          <p:cNvSpPr/>
          <p:nvPr/>
        </p:nvSpPr>
        <p:spPr>
          <a:xfrm>
            <a:off x="8832557" y="2629936"/>
            <a:ext cx="1621480" cy="39112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Document</a:t>
            </a:r>
            <a:endParaRPr lang="en-US" sz="1200" dirty="0"/>
          </a:p>
        </p:txBody>
      </p:sp>
      <p:sp>
        <p:nvSpPr>
          <p:cNvPr id="74" name="Parallelogram 73"/>
          <p:cNvSpPr/>
          <p:nvPr/>
        </p:nvSpPr>
        <p:spPr>
          <a:xfrm>
            <a:off x="8953552" y="3897216"/>
            <a:ext cx="1312385"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Validate</a:t>
            </a:r>
            <a:endParaRPr lang="en-US" sz="1200" dirty="0"/>
          </a:p>
        </p:txBody>
      </p:sp>
      <p:sp>
        <p:nvSpPr>
          <p:cNvPr id="75" name="Parallelogram 74"/>
          <p:cNvSpPr/>
          <p:nvPr/>
        </p:nvSpPr>
        <p:spPr>
          <a:xfrm>
            <a:off x="2614531" y="5768808"/>
            <a:ext cx="7501926" cy="373261"/>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400" b="1" dirty="0" smtClean="0">
                <a:solidFill>
                  <a:schemeClr val="bg1"/>
                </a:solidFill>
              </a:rPr>
              <a:t>Periodic Updates (Weekly, Biweekly, Month)</a:t>
            </a:r>
            <a:endParaRPr lang="en-US" sz="1200" dirty="0">
              <a:solidFill>
                <a:schemeClr val="bg1"/>
              </a:solidFill>
            </a:endParaRPr>
          </a:p>
        </p:txBody>
      </p:sp>
      <p:sp>
        <p:nvSpPr>
          <p:cNvPr id="77" name="Parallelogram 76"/>
          <p:cNvSpPr/>
          <p:nvPr/>
        </p:nvSpPr>
        <p:spPr>
          <a:xfrm>
            <a:off x="7127965"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Coach</a:t>
            </a:r>
            <a:endParaRPr lang="en-US" sz="1200" dirty="0"/>
          </a:p>
        </p:txBody>
      </p:sp>
      <p:sp>
        <p:nvSpPr>
          <p:cNvPr id="81" name="Parallelogram 80"/>
          <p:cNvSpPr/>
          <p:nvPr/>
        </p:nvSpPr>
        <p:spPr>
          <a:xfrm>
            <a:off x="4949960"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82" name="Parallelogram 81"/>
          <p:cNvSpPr/>
          <p:nvPr/>
        </p:nvSpPr>
        <p:spPr>
          <a:xfrm>
            <a:off x="2837743"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Setup</a:t>
            </a:r>
            <a:endParaRPr lang="en-US" sz="1200" dirty="0"/>
          </a:p>
        </p:txBody>
      </p:sp>
      <p:sp>
        <p:nvSpPr>
          <p:cNvPr id="83" name="Parallelogram 82"/>
          <p:cNvSpPr/>
          <p:nvPr/>
        </p:nvSpPr>
        <p:spPr>
          <a:xfrm>
            <a:off x="2671934" y="297098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Validate</a:t>
            </a:r>
            <a:endParaRPr lang="en-US" sz="1200" dirty="0"/>
          </a:p>
        </p:txBody>
      </p:sp>
      <p:cxnSp>
        <p:nvCxnSpPr>
          <p:cNvPr id="85" name="Straight Arrow Connector 84"/>
          <p:cNvCxnSpPr/>
          <p:nvPr/>
        </p:nvCxnSpPr>
        <p:spPr>
          <a:xfrm>
            <a:off x="802435" y="1486021"/>
            <a:ext cx="1125166" cy="48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4" name="Oval 83"/>
          <p:cNvSpPr/>
          <p:nvPr/>
        </p:nvSpPr>
        <p:spPr>
          <a:xfrm>
            <a:off x="775848" y="1250018"/>
            <a:ext cx="563880" cy="40829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smtClean="0"/>
              <a:t>Days</a:t>
            </a:r>
            <a:endParaRPr lang="en-US" sz="1400" dirty="0"/>
          </a:p>
        </p:txBody>
      </p:sp>
      <p:cxnSp>
        <p:nvCxnSpPr>
          <p:cNvPr id="86" name="Straight Arrow Connector 85"/>
          <p:cNvCxnSpPr/>
          <p:nvPr/>
        </p:nvCxnSpPr>
        <p:spPr>
          <a:xfrm>
            <a:off x="505767" y="1404436"/>
            <a:ext cx="8122" cy="6553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7" name="Rectangle 86"/>
          <p:cNvSpPr/>
          <p:nvPr/>
        </p:nvSpPr>
        <p:spPr>
          <a:xfrm>
            <a:off x="244434" y="1270496"/>
            <a:ext cx="532710"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smtClean="0">
                <a:solidFill>
                  <a:schemeClr val="bg1"/>
                </a:solidFill>
              </a:rPr>
              <a:t>BU</a:t>
            </a:r>
            <a:endParaRPr lang="en-US" dirty="0">
              <a:solidFill>
                <a:schemeClr val="bg1"/>
              </a:solidFill>
            </a:endParaRPr>
          </a:p>
        </p:txBody>
      </p:sp>
    </p:spTree>
    <p:extLst>
      <p:ext uri="{BB962C8B-B14F-4D97-AF65-F5344CB8AC3E}">
        <p14:creationId xmlns:p14="http://schemas.microsoft.com/office/powerpoint/2010/main" val="10534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1" y="1192774"/>
            <a:ext cx="3975275" cy="1868855"/>
          </a:xfrm>
        </p:spPr>
        <p:txBody>
          <a:bodyPr>
            <a:normAutofit/>
          </a:bodyPr>
          <a:lstStyle/>
          <a:p>
            <a:pPr marL="0" indent="0">
              <a:lnSpc>
                <a:spcPct val="100000"/>
              </a:lnSpc>
              <a:buNone/>
            </a:pPr>
            <a:r>
              <a:rPr lang="en-US" dirty="0" err="1" smtClean="0"/>
              <a:t>Linkedin</a:t>
            </a:r>
            <a:r>
              <a:rPr lang="en-US" dirty="0" smtClean="0"/>
              <a:t> /</a:t>
            </a:r>
            <a:r>
              <a:rPr lang="en-US" dirty="0" err="1" smtClean="0"/>
              <a:t>serialstarter</a:t>
            </a:r>
            <a:endParaRPr lang="en-US" dirty="0" smtClean="0"/>
          </a:p>
          <a:p>
            <a:pPr marL="0" indent="0">
              <a:lnSpc>
                <a:spcPct val="100000"/>
              </a:lnSpc>
              <a:buNone/>
            </a:pPr>
            <a:r>
              <a:rPr lang="en-US" dirty="0" smtClean="0"/>
              <a:t>Follow </a:t>
            </a:r>
            <a:r>
              <a:rPr lang="en-US" dirty="0" smtClean="0"/>
              <a:t>me @</a:t>
            </a:r>
            <a:r>
              <a:rPr lang="en-US" dirty="0" err="1" smtClean="0"/>
              <a:t>prabhatkr</a:t>
            </a:r>
            <a:endParaRPr lang="en-US" dirty="0" smtClean="0"/>
          </a:p>
          <a:p>
            <a:pPr marL="0" indent="0">
              <a:buNone/>
            </a:pPr>
            <a:r>
              <a:rPr lang="en-US" b="1" u="sng" dirty="0" smtClean="0"/>
              <a:t>Revolution</a:t>
            </a:r>
            <a:r>
              <a:rPr lang="en-US" dirty="0" smtClean="0"/>
              <a:t> </a:t>
            </a:r>
            <a:r>
              <a:rPr lang="en-US" dirty="0" err="1" smtClean="0"/>
              <a:t>Join@Cobotstxt.org</a:t>
            </a:r>
            <a:endParaRPr lang="en-US" dirty="0" smtClean="0"/>
          </a:p>
        </p:txBody>
      </p:sp>
      <p:sp>
        <p:nvSpPr>
          <p:cNvPr id="4" name="Footer Placeholder 3"/>
          <p:cNvSpPr>
            <a:spLocks noGrp="1"/>
          </p:cNvSpPr>
          <p:nvPr>
            <p:ph type="ftr" sz="quarter" idx="11"/>
          </p:nvPr>
        </p:nvSpPr>
        <p:spPr/>
        <p:txBody>
          <a:bodyPr/>
          <a:lstStyle/>
          <a:p>
            <a:r>
              <a:rPr lang="en-US" smtClean="0"/>
              <a:t>Copyright Talking.im 2016</a:t>
            </a:r>
            <a:endParaRPr lang="en-US" dirty="0"/>
          </a:p>
        </p:txBody>
      </p:sp>
      <p:sp>
        <p:nvSpPr>
          <p:cNvPr id="5" name="Slide Number Placeholder 4"/>
          <p:cNvSpPr>
            <a:spLocks noGrp="1"/>
          </p:cNvSpPr>
          <p:nvPr>
            <p:ph type="sldNum" sz="quarter" idx="12"/>
          </p:nvPr>
        </p:nvSpPr>
        <p:spPr/>
        <p:txBody>
          <a:bodyPr/>
          <a:lstStyle/>
          <a:p>
            <a:fld id="{171F6C89-BA15-B844-A547-2408282C0998}"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274321" y="4356861"/>
            <a:ext cx="812800" cy="812800"/>
          </a:xfrm>
          <a:prstGeom prst="rect">
            <a:avLst/>
          </a:prstGeom>
        </p:spPr>
      </p:pic>
      <p:pic>
        <p:nvPicPr>
          <p:cNvPr id="7" name="Picture 6"/>
          <p:cNvPicPr>
            <a:picLocks noChangeAspect="1"/>
          </p:cNvPicPr>
          <p:nvPr/>
        </p:nvPicPr>
        <p:blipFill>
          <a:blip r:embed="rId3"/>
          <a:stretch>
            <a:fillRect/>
          </a:stretch>
        </p:blipFill>
        <p:spPr>
          <a:xfrm>
            <a:off x="274321" y="5002556"/>
            <a:ext cx="812800" cy="812800"/>
          </a:xfrm>
          <a:prstGeom prst="rect">
            <a:avLst/>
          </a:prstGeom>
        </p:spPr>
      </p:pic>
      <p:pic>
        <p:nvPicPr>
          <p:cNvPr id="8" name="Picture 7"/>
          <p:cNvPicPr>
            <a:picLocks noChangeAspect="1"/>
          </p:cNvPicPr>
          <p:nvPr/>
        </p:nvPicPr>
        <p:blipFill>
          <a:blip r:embed="rId4"/>
          <a:stretch>
            <a:fillRect/>
          </a:stretch>
        </p:blipFill>
        <p:spPr>
          <a:xfrm>
            <a:off x="274321" y="5653590"/>
            <a:ext cx="812800" cy="812800"/>
          </a:xfrm>
          <a:prstGeom prst="rect">
            <a:avLst/>
          </a:prstGeom>
        </p:spPr>
      </p:pic>
      <p:sp>
        <p:nvSpPr>
          <p:cNvPr id="9" name="Rectangle 8"/>
          <p:cNvSpPr/>
          <p:nvPr/>
        </p:nvSpPr>
        <p:spPr>
          <a:xfrm>
            <a:off x="1123216" y="4550159"/>
            <a:ext cx="1367747" cy="461665"/>
          </a:xfrm>
          <a:prstGeom prst="rect">
            <a:avLst/>
          </a:prstGeom>
        </p:spPr>
        <p:txBody>
          <a:bodyPr wrap="none">
            <a:spAutoFit/>
          </a:bodyPr>
          <a:lstStyle/>
          <a:p>
            <a:r>
              <a:rPr lang="en-US" sz="2400" dirty="0" smtClean="0">
                <a:solidFill>
                  <a:srgbClr val="5871F0"/>
                </a:solidFill>
                <a:hlinkClick r:id="rId5"/>
              </a:rPr>
              <a:t>TalkingIm</a:t>
            </a:r>
            <a:endParaRPr lang="en-US" sz="2400" dirty="0">
              <a:solidFill>
                <a:srgbClr val="5871F0"/>
              </a:solidFill>
            </a:endParaRPr>
          </a:p>
        </p:txBody>
      </p:sp>
      <p:sp>
        <p:nvSpPr>
          <p:cNvPr id="10" name="Rectangle 9"/>
          <p:cNvSpPr/>
          <p:nvPr/>
        </p:nvSpPr>
        <p:spPr>
          <a:xfrm>
            <a:off x="1087121" y="5922436"/>
            <a:ext cx="1886927" cy="461665"/>
          </a:xfrm>
          <a:prstGeom prst="rect">
            <a:avLst/>
          </a:prstGeom>
        </p:spPr>
        <p:txBody>
          <a:bodyPr wrap="none">
            <a:spAutoFit/>
          </a:bodyPr>
          <a:lstStyle/>
          <a:p>
            <a:r>
              <a:rPr lang="en-US" sz="2400" dirty="0" smtClean="0">
                <a:hlinkClick r:id="rId6"/>
              </a:rPr>
              <a:t>@</a:t>
            </a:r>
            <a:r>
              <a:rPr lang="en-US" sz="2400" dirty="0" err="1" smtClean="0">
                <a:hlinkClick r:id="rId6"/>
              </a:rPr>
              <a:t>havetalking</a:t>
            </a:r>
            <a:endParaRPr lang="en-US" sz="2400" dirty="0"/>
          </a:p>
        </p:txBody>
      </p:sp>
      <p:sp>
        <p:nvSpPr>
          <p:cNvPr id="11" name="Rectangle 10"/>
          <p:cNvSpPr/>
          <p:nvPr/>
        </p:nvSpPr>
        <p:spPr>
          <a:xfrm>
            <a:off x="1087121" y="5237325"/>
            <a:ext cx="3831370" cy="338554"/>
          </a:xfrm>
          <a:prstGeom prst="rect">
            <a:avLst/>
          </a:prstGeom>
        </p:spPr>
        <p:txBody>
          <a:bodyPr wrap="none">
            <a:spAutoFit/>
          </a:bodyPr>
          <a:lstStyle/>
          <a:p>
            <a:r>
              <a:rPr lang="en-US" sz="1600" dirty="0"/>
              <a:t>https://</a:t>
            </a:r>
            <a:r>
              <a:rPr lang="en-US" sz="1600" dirty="0" err="1"/>
              <a:t>www.linkedin.com</a:t>
            </a:r>
            <a:r>
              <a:rPr lang="en-US" sz="1600" dirty="0"/>
              <a:t>/company/talking</a:t>
            </a:r>
          </a:p>
        </p:txBody>
      </p:sp>
      <p:sp>
        <p:nvSpPr>
          <p:cNvPr id="12" name="Rectangle 11"/>
          <p:cNvSpPr/>
          <p:nvPr/>
        </p:nvSpPr>
        <p:spPr>
          <a:xfrm>
            <a:off x="274321" y="3087479"/>
            <a:ext cx="2750305" cy="1200329"/>
          </a:xfrm>
          <a:prstGeom prst="rect">
            <a:avLst/>
          </a:prstGeom>
        </p:spPr>
        <p:txBody>
          <a:bodyPr wrap="none">
            <a:spAutoFit/>
          </a:bodyPr>
          <a:lstStyle/>
          <a:p>
            <a:r>
              <a:rPr lang="en-US" dirty="0" smtClean="0"/>
              <a:t>Singapore  +65 8493 6994</a:t>
            </a:r>
          </a:p>
          <a:p>
            <a:r>
              <a:rPr lang="en-US" dirty="0" smtClean="0"/>
              <a:t>Bangalore +91 8600053202</a:t>
            </a:r>
          </a:p>
          <a:p>
            <a:r>
              <a:rPr lang="en-US" dirty="0" smtClean="0">
                <a:hlinkClick r:id="rId7"/>
              </a:rPr>
              <a:t>Talk@Talking.im</a:t>
            </a:r>
            <a:endParaRPr lang="en-US" dirty="0" smtClean="0"/>
          </a:p>
          <a:p>
            <a:r>
              <a:rPr lang="en-US" dirty="0" smtClean="0"/>
              <a:t>http://</a:t>
            </a:r>
            <a:r>
              <a:rPr lang="en-US" dirty="0" err="1" smtClean="0"/>
              <a:t>Talking.im</a:t>
            </a:r>
            <a:endParaRPr lang="en-US" dirty="0"/>
          </a:p>
        </p:txBody>
      </p:sp>
      <p:pic>
        <p:nvPicPr>
          <p:cNvPr id="13" name="Picture 12"/>
          <p:cNvPicPr>
            <a:picLocks noChangeAspect="1"/>
          </p:cNvPicPr>
          <p:nvPr/>
        </p:nvPicPr>
        <p:blipFill>
          <a:blip r:embed="rId8"/>
          <a:stretch>
            <a:fillRect/>
          </a:stretch>
        </p:blipFill>
        <p:spPr>
          <a:xfrm>
            <a:off x="5748735" y="3445937"/>
            <a:ext cx="6412451" cy="2889821"/>
          </a:xfrm>
          <a:prstGeom prst="rect">
            <a:avLst/>
          </a:prstGeom>
        </p:spPr>
      </p:pic>
      <p:sp>
        <p:nvSpPr>
          <p:cNvPr id="14" name="Content Placeholder 2"/>
          <p:cNvSpPr txBox="1">
            <a:spLocks/>
          </p:cNvSpPr>
          <p:nvPr/>
        </p:nvSpPr>
        <p:spPr>
          <a:xfrm>
            <a:off x="5324811" y="1192774"/>
            <a:ext cx="6625233" cy="1905000"/>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v"/>
            </a:pPr>
            <a:r>
              <a:rPr lang="en-US" dirty="0" smtClean="0"/>
              <a:t>Founder of Talking.im for Continuous Automation</a:t>
            </a:r>
          </a:p>
          <a:p>
            <a:pPr>
              <a:buClr>
                <a:srgbClr val="5871F0"/>
              </a:buClr>
              <a:buFont typeface="Wingdings" charset="2"/>
              <a:buChar char="v"/>
            </a:pPr>
            <a:r>
              <a:rPr lang="en-US" dirty="0" smtClean="0"/>
              <a:t>Founder of </a:t>
            </a:r>
            <a:r>
              <a:rPr lang="en-US" dirty="0" err="1" smtClean="0"/>
              <a:t>Cobots.txt</a:t>
            </a:r>
            <a:r>
              <a:rPr lang="en-US" dirty="0" smtClean="0"/>
              <a:t>[Non profit] for web automation (Like </a:t>
            </a:r>
            <a:r>
              <a:rPr lang="en-US" dirty="0" err="1" smtClean="0"/>
              <a:t>Robots.txt</a:t>
            </a:r>
            <a:r>
              <a:rPr lang="en-US" dirty="0" smtClean="0"/>
              <a:t> for search engines)</a:t>
            </a:r>
          </a:p>
          <a:p>
            <a:pPr>
              <a:buClr>
                <a:srgbClr val="5871F0"/>
              </a:buClr>
              <a:buFont typeface="Wingdings" charset="2"/>
              <a:buChar char="v"/>
            </a:pPr>
            <a:r>
              <a:rPr lang="en-US" dirty="0" smtClean="0"/>
              <a:t>10 Years of experience in business transformations</a:t>
            </a:r>
          </a:p>
        </p:txBody>
      </p:sp>
      <p:sp>
        <p:nvSpPr>
          <p:cNvPr id="15" name="Rectangle 14"/>
          <p:cNvSpPr/>
          <p:nvPr/>
        </p:nvSpPr>
        <p:spPr>
          <a:xfrm>
            <a:off x="5586517" y="3068531"/>
            <a:ext cx="3324693" cy="369332"/>
          </a:xfrm>
          <a:prstGeom prst="rect">
            <a:avLst/>
          </a:prstGeom>
        </p:spPr>
        <p:txBody>
          <a:bodyPr wrap="none">
            <a:spAutoFit/>
          </a:bodyPr>
          <a:lstStyle/>
          <a:p>
            <a:r>
              <a:rPr lang="en-US" dirty="0" smtClean="0"/>
              <a:t>Know more </a:t>
            </a:r>
            <a:r>
              <a:rPr lang="en-US" dirty="0" smtClean="0">
                <a:hlinkClick r:id="rId9"/>
              </a:rPr>
              <a:t>http://blog.talking.im</a:t>
            </a:r>
            <a:r>
              <a:rPr lang="en-US" dirty="0" smtClean="0"/>
              <a:t> </a:t>
            </a:r>
            <a:endParaRPr lang="en-US" dirty="0"/>
          </a:p>
        </p:txBody>
      </p:sp>
      <p:sp>
        <p:nvSpPr>
          <p:cNvPr id="16" name="Rectangle 15"/>
          <p:cNvSpPr/>
          <p:nvPr/>
        </p:nvSpPr>
        <p:spPr>
          <a:xfrm>
            <a:off x="358713" y="258454"/>
            <a:ext cx="4950009" cy="769441"/>
          </a:xfrm>
          <a:prstGeom prst="rect">
            <a:avLst/>
          </a:prstGeom>
        </p:spPr>
        <p:txBody>
          <a:bodyPr wrap="none">
            <a:spAutoFit/>
          </a:bodyPr>
          <a:lstStyle/>
          <a:p>
            <a:r>
              <a:rPr lang="en-US" sz="4400" dirty="0" err="1" smtClean="0"/>
              <a:t>Prabhat</a:t>
            </a:r>
            <a:r>
              <a:rPr lang="en-US" sz="4400" dirty="0" smtClean="0"/>
              <a:t> Kumar Singh</a:t>
            </a:r>
            <a:endParaRPr lang="en-US" sz="4400" dirty="0"/>
          </a:p>
        </p:txBody>
      </p:sp>
      <p:sp>
        <p:nvSpPr>
          <p:cNvPr id="17" name="Rectangle 16"/>
          <p:cNvSpPr/>
          <p:nvPr/>
        </p:nvSpPr>
        <p:spPr>
          <a:xfrm rot="16200000">
            <a:off x="3965439" y="4660014"/>
            <a:ext cx="3055901" cy="461665"/>
          </a:xfrm>
          <a:prstGeom prst="rect">
            <a:avLst/>
          </a:prstGeom>
        </p:spPr>
        <p:txBody>
          <a:bodyPr wrap="none">
            <a:spAutoFit/>
          </a:bodyPr>
          <a:lstStyle/>
          <a:p>
            <a:r>
              <a:rPr lang="en-US" sz="2400" dirty="0" smtClean="0">
                <a:solidFill>
                  <a:srgbClr val="5871F0"/>
                </a:solidFill>
              </a:rPr>
              <a:t>Future of Enterprise IT</a:t>
            </a:r>
            <a:endParaRPr lang="en-US" sz="2400" dirty="0">
              <a:solidFill>
                <a:srgbClr val="5871F0"/>
              </a:solidFill>
            </a:endParaRPr>
          </a:p>
        </p:txBody>
      </p:sp>
    </p:spTree>
    <p:extLst>
      <p:ext uri="{BB962C8B-B14F-4D97-AF65-F5344CB8AC3E}">
        <p14:creationId xmlns:p14="http://schemas.microsoft.com/office/powerpoint/2010/main" val="1463881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king2016" id="{DA9CF984-932E-7945-805F-9057E3691E70}" vid="{904CA7E9-C30D-6048-B17C-32CAA2FF11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Talking2016</Template>
  <TotalTime>484</TotalTime>
  <Words>537</Words>
  <Application>Microsoft Macintosh PowerPoint</Application>
  <PresentationFormat>Widescreen</PresentationFormat>
  <Paragraphs>135</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Bell MT</vt:lpstr>
      <vt:lpstr>Calibri</vt:lpstr>
      <vt:lpstr>Gill Sans MT</vt:lpstr>
      <vt:lpstr>Wingdings</vt:lpstr>
      <vt:lpstr>Arial</vt:lpstr>
      <vt:lpstr>Gallery</vt:lpstr>
      <vt:lpstr>Rapid Process Automation   Continuous workflow Automation by Talking </vt:lpstr>
      <vt:lpstr>Experiential Future of Digital Banking</vt:lpstr>
      <vt:lpstr>Accelerating complexities &amp; Forms </vt:lpstr>
      <vt:lpstr>Continuous Automation </vt:lpstr>
      <vt:lpstr>TALKING in Action – Meet the BOTS</vt:lpstr>
      <vt:lpstr>Model Implementation Plan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Process Automation  Permanent workflow improvement by Talking.IM</dc:title>
  <dc:creator>Microsoft Office User</dc:creator>
  <cp:lastModifiedBy>Microsoft Office User</cp:lastModifiedBy>
  <cp:revision>81</cp:revision>
  <cp:lastPrinted>2016-11-07T12:50:52Z</cp:lastPrinted>
  <dcterms:created xsi:type="dcterms:W3CDTF">2016-11-06T11:04:41Z</dcterms:created>
  <dcterms:modified xsi:type="dcterms:W3CDTF">2016-11-07T12:53:59Z</dcterms:modified>
</cp:coreProperties>
</file>